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63" r:id="rId5"/>
    <p:sldId id="259" r:id="rId6"/>
    <p:sldId id="260" r:id="rId7"/>
    <p:sldId id="261" r:id="rId8"/>
    <p:sldId id="262"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76A4DD36-120B-4493-9C10-2D2E4DED62BD}">
          <p14:sldIdLst>
            <p14:sldId id="256"/>
            <p14:sldId id="257"/>
            <p14:sldId id="258"/>
            <p14:sldId id="263"/>
            <p14:sldId id="259"/>
            <p14:sldId id="260"/>
            <p14:sldId id="261"/>
            <p14:sldId id="262"/>
            <p14:sldId id="264"/>
            <p14:sldId id="265"/>
            <p14:sldId id="266"/>
            <p14:sldId id="268"/>
            <p14:sldId id="267"/>
            <p14:sldId id="269"/>
            <p14:sldId id="270"/>
            <p14:sldId id="271"/>
            <p14:sldId id="272"/>
            <p14:sldId id="273"/>
            <p14:sldId id="274"/>
            <p14:sldId id="275"/>
            <p14:sldId id="276"/>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5080"/>
    <a:srgbClr val="BCBC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9" autoAdjust="0"/>
    <p:restoredTop sz="94684" autoAdjust="0"/>
  </p:normalViewPr>
  <p:slideViewPr>
    <p:cSldViewPr>
      <p:cViewPr>
        <p:scale>
          <a:sx n="80" d="100"/>
          <a:sy n="80" d="100"/>
        </p:scale>
        <p:origin x="-92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26537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3788160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87683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2563924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390482992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6823971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2391011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3148864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dirty="0" smtClean="0"/>
              <a:t>Haga clic para modificar el estilo de título del patrón</a:t>
            </a:r>
            <a:endParaRPr lang="es-CL" dirty="0"/>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1432118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1933301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256737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0042313-70FC-49EB-BB8E-31799B7340D5}" type="datetimeFigureOut">
              <a:rPr lang="es-CL" smtClean="0"/>
              <a:t>22-05-2013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1F43A88-1EF8-4746-AEA7-D2FDBA768F53}" type="slidenum">
              <a:rPr lang="es-CL" smtClean="0"/>
              <a:t>‹Nº›</a:t>
            </a:fld>
            <a:endParaRPr lang="es-CL"/>
          </a:p>
        </p:txBody>
      </p:sp>
    </p:spTree>
    <p:extLst>
      <p:ext uri="{BB962C8B-B14F-4D97-AF65-F5344CB8AC3E}">
        <p14:creationId xmlns:p14="http://schemas.microsoft.com/office/powerpoint/2010/main" val="29633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L" dirty="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042313-70FC-49EB-BB8E-31799B7340D5}" type="datetimeFigureOut">
              <a:rPr lang="es-CL" smtClean="0"/>
              <a:t>22-05-2013</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F43A88-1EF8-4746-AEA7-D2FDBA768F53}" type="slidenum">
              <a:rPr lang="es-CL" smtClean="0"/>
              <a:t>‹Nº›</a:t>
            </a:fld>
            <a:endParaRPr lang="es-CL"/>
          </a:p>
        </p:txBody>
      </p:sp>
      <p:pic>
        <p:nvPicPr>
          <p:cNvPr id="8" name="Picture 3" descr="C:\wamp\www\Pruebas\registro\imagenes\logo superior derecho marca registrada.PN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24328" y="217662"/>
            <a:ext cx="1447800" cy="600075"/>
          </a:xfrm>
          <a:prstGeom prst="rect">
            <a:avLst/>
          </a:prstGeom>
          <a:noFill/>
          <a:extLst>
            <a:ext uri="{909E8E84-426E-40DD-AFC4-6F175D3DCCD1}">
              <a14:hiddenFill xmlns:a14="http://schemas.microsoft.com/office/drawing/2010/main">
                <a:solidFill>
                  <a:srgbClr val="FFFFFF"/>
                </a:solidFill>
              </a14:hiddenFill>
            </a:ext>
          </a:extLst>
        </p:spPr>
      </p:pic>
      <p:cxnSp>
        <p:nvCxnSpPr>
          <p:cNvPr id="9" name="8 Conector recto"/>
          <p:cNvCxnSpPr/>
          <p:nvPr userDrawn="1"/>
        </p:nvCxnSpPr>
        <p:spPr>
          <a:xfrm>
            <a:off x="1115616" y="980728"/>
            <a:ext cx="7920880" cy="0"/>
          </a:xfrm>
          <a:prstGeom prst="line">
            <a:avLst/>
          </a:prstGeom>
          <a:ln w="38100">
            <a:solidFill>
              <a:srgbClr val="BCBCBC"/>
            </a:solidFill>
          </a:ln>
        </p:spPr>
        <p:style>
          <a:lnRef idx="1">
            <a:schemeClr val="accent1"/>
          </a:lnRef>
          <a:fillRef idx="0">
            <a:schemeClr val="accent1"/>
          </a:fillRef>
          <a:effectRef idx="0">
            <a:schemeClr val="accent1"/>
          </a:effectRef>
          <a:fontRef idx="minor">
            <a:schemeClr val="tx1"/>
          </a:fontRef>
        </p:style>
      </p:cxnSp>
      <p:pic>
        <p:nvPicPr>
          <p:cNvPr id="12290"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rot="16200000" flipH="1">
            <a:off x="-2871194" y="2871192"/>
            <a:ext cx="6858004" cy="1115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7621298"/>
      </p:ext>
    </p:extLst>
  </p:cSld>
  <p:clrMap bg1="lt1" tx1="dk1" bg2="lt2" tx2="dk2" accent1="accent1" accent2="accent2" accent3="accent3" accent4="accent4" accent5="accent5" accent6="accent6" hlink="hlink" folHlink="folHlink"/>
  <p:sldLayoutIdLst>
    <p:sldLayoutId id="2147483805" r:id="rId1"/>
    <p:sldLayoutId id="2147483816"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slide" Target="slide18.xml"/></Relationships>
</file>

<file path=ppt/slides/_rels/slide1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diem.cl/intranetSlg/"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hyperlink" Target="mailto:jose.becerra@idiem.cl?subject=Problemas%20con%20el%20Sistema%20SLG" TargetMode="External"/></Relationships>
</file>

<file path=ppt/slides/_rels/slide3.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6.png"/><Relationship Id="rId12" Type="http://schemas.openxmlformats.org/officeDocument/2006/relationships/slide" Target="slide9.xml"/><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20.xml"/><Relationship Id="rId11" Type="http://schemas.openxmlformats.org/officeDocument/2006/relationships/image" Target="../media/image8.png"/><Relationship Id="rId5" Type="http://schemas.openxmlformats.org/officeDocument/2006/relationships/image" Target="../media/image5.png"/><Relationship Id="rId10" Type="http://schemas.openxmlformats.org/officeDocument/2006/relationships/slide" Target="slide16.xml"/><Relationship Id="rId4" Type="http://schemas.openxmlformats.org/officeDocument/2006/relationships/slide" Target="slide5.xml"/><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6.xml"/><Relationship Id="rId4" Type="http://schemas.openxmlformats.org/officeDocument/2006/relationships/slide" Target="slide16.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slide" Target="slide3.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627784" y="2276872"/>
            <a:ext cx="5040560" cy="2677656"/>
          </a:xfrm>
          <a:prstGeom prst="rect">
            <a:avLst/>
          </a:prstGeom>
          <a:noFill/>
        </p:spPr>
        <p:txBody>
          <a:bodyPr wrap="square" rtlCol="0">
            <a:spAutoFit/>
          </a:bodyPr>
          <a:lstStyle/>
          <a:p>
            <a:r>
              <a:rPr lang="es-CL" sz="2800" dirty="0" smtClean="0"/>
              <a:t>Esta presentación tiene como fin instruirle acerca el nuevo sistema de Intranet SLG, en su primera etapa para la elaboración de Informes de Ensayo de Densidad y DMCS </a:t>
            </a:r>
            <a:r>
              <a:rPr lang="es-CL" sz="2800" dirty="0" err="1" smtClean="0"/>
              <a:t>Proctor</a:t>
            </a:r>
            <a:r>
              <a:rPr lang="es-CL" sz="2800" dirty="0" smtClean="0"/>
              <a:t>.</a:t>
            </a:r>
            <a:endParaRPr lang="es-CL" sz="2800" dirty="0"/>
          </a:p>
        </p:txBody>
      </p:sp>
      <p:sp>
        <p:nvSpPr>
          <p:cNvPr id="15" name="14 Rectángulo"/>
          <p:cNvSpPr/>
          <p:nvPr/>
        </p:nvSpPr>
        <p:spPr>
          <a:xfrm>
            <a:off x="1374583" y="164258"/>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Nuevo Sistema de Intranet SLG</a:t>
            </a:r>
            <a:endParaRPr lang="es-CL"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6106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873" y="3089370"/>
            <a:ext cx="7232158" cy="2692640"/>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6" name="5 Llamada con línea 2"/>
          <p:cNvSpPr/>
          <p:nvPr/>
        </p:nvSpPr>
        <p:spPr>
          <a:xfrm>
            <a:off x="6188440" y="5470724"/>
            <a:ext cx="2380084" cy="311286"/>
          </a:xfrm>
          <a:prstGeom prst="borderCallout2">
            <a:avLst>
              <a:gd name="adj1" fmla="val 12136"/>
              <a:gd name="adj2" fmla="val -1251"/>
              <a:gd name="adj3" fmla="val 18750"/>
              <a:gd name="adj4" fmla="val -16667"/>
              <a:gd name="adj5" fmla="val 4440"/>
              <a:gd name="adj6" fmla="val -93390"/>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Ingresar ubicación de cada punto (D1 a D6).</a:t>
            </a:r>
          </a:p>
          <a:p>
            <a:pPr algn="ctr"/>
            <a:r>
              <a:rPr lang="es-CL" sz="900" dirty="0" smtClean="0">
                <a:solidFill>
                  <a:srgbClr val="285080"/>
                </a:solidFill>
              </a:rPr>
              <a:t>En caso de corresponder, ingresar un guión (-)</a:t>
            </a:r>
          </a:p>
        </p:txBody>
      </p:sp>
      <p:sp useBgFill="1">
        <p:nvSpPr>
          <p:cNvPr id="7" name="6 Llamada con línea 2"/>
          <p:cNvSpPr/>
          <p:nvPr/>
        </p:nvSpPr>
        <p:spPr>
          <a:xfrm>
            <a:off x="6793572" y="3429000"/>
            <a:ext cx="1876028" cy="155643"/>
          </a:xfrm>
          <a:prstGeom prst="borderCallout2">
            <a:avLst>
              <a:gd name="adj1" fmla="val 12136"/>
              <a:gd name="adj2" fmla="val -1251"/>
              <a:gd name="adj3" fmla="val 18750"/>
              <a:gd name="adj4" fmla="val -16667"/>
              <a:gd name="adj5" fmla="val 285950"/>
              <a:gd name="adj6" fmla="val -31956"/>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Ingresar Correlativo de Informe</a:t>
            </a:r>
          </a:p>
        </p:txBody>
      </p:sp>
      <p:sp useBgFill="1">
        <p:nvSpPr>
          <p:cNvPr id="9" name="8 Llamada con línea 2"/>
          <p:cNvSpPr/>
          <p:nvPr/>
        </p:nvSpPr>
        <p:spPr>
          <a:xfrm>
            <a:off x="3131840" y="3346175"/>
            <a:ext cx="1876028" cy="155643"/>
          </a:xfrm>
          <a:prstGeom prst="borderCallout2">
            <a:avLst>
              <a:gd name="adj1" fmla="val 12136"/>
              <a:gd name="adj2" fmla="val -1251"/>
              <a:gd name="adj3" fmla="val 18750"/>
              <a:gd name="adj4" fmla="val -16667"/>
              <a:gd name="adj5" fmla="val 328788"/>
              <a:gd name="adj6" fmla="val -33479"/>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Ingresar Número de Informe</a:t>
            </a:r>
          </a:p>
        </p:txBody>
      </p:sp>
      <p:sp>
        <p:nvSpPr>
          <p:cNvPr id="10" name="9 CuadroTexto"/>
          <p:cNvSpPr txBox="1"/>
          <p:nvPr/>
        </p:nvSpPr>
        <p:spPr>
          <a:xfrm>
            <a:off x="1555873" y="2741435"/>
            <a:ext cx="7092280" cy="307777"/>
          </a:xfrm>
          <a:prstGeom prst="rect">
            <a:avLst/>
          </a:prstGeom>
          <a:noFill/>
        </p:spPr>
        <p:txBody>
          <a:bodyPr wrap="square" rtlCol="0">
            <a:spAutoFit/>
          </a:bodyPr>
          <a:lstStyle/>
          <a:p>
            <a:r>
              <a:rPr lang="es-CL" sz="1400" dirty="0" smtClean="0"/>
              <a:t>A continuación una breve descripción de los datos a incluir en el registro de cada boleta…</a:t>
            </a:r>
            <a:endParaRPr lang="es-CL" sz="1400" dirty="0"/>
          </a:p>
        </p:txBody>
      </p:sp>
      <p:sp>
        <p:nvSpPr>
          <p:cNvPr id="11" name="10 CuadroTexto"/>
          <p:cNvSpPr txBox="1"/>
          <p:nvPr/>
        </p:nvSpPr>
        <p:spPr>
          <a:xfrm>
            <a:off x="1555873" y="1236930"/>
            <a:ext cx="7092280" cy="523220"/>
          </a:xfrm>
          <a:prstGeom prst="rect">
            <a:avLst/>
          </a:prstGeom>
          <a:noFill/>
        </p:spPr>
        <p:txBody>
          <a:bodyPr wrap="square" rtlCol="0">
            <a:spAutoFit/>
          </a:bodyPr>
          <a:lstStyle/>
          <a:p>
            <a:r>
              <a:rPr lang="es-CL" sz="1400" dirty="0" smtClean="0"/>
              <a:t>Al entrar al registro de boletas aparecerá un sistema de búsqueda del registro de boletas, donde se deberá ingresar el número de una boleta en específico.</a:t>
            </a:r>
            <a:endParaRPr lang="es-CL" sz="1400" dirty="0"/>
          </a:p>
        </p:txBody>
      </p:sp>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2013401"/>
            <a:ext cx="2993479" cy="526942"/>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12 CuadroTexto">
            <a:hlinkClick r:id="rId4"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14" name="13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Boletas</a:t>
            </a:r>
            <a:endParaRPr lang="es-CL"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41471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6891" y="1880284"/>
            <a:ext cx="7253866" cy="3384376"/>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CuadroTexto"/>
          <p:cNvSpPr txBox="1"/>
          <p:nvPr/>
        </p:nvSpPr>
        <p:spPr>
          <a:xfrm>
            <a:off x="1486891" y="1203200"/>
            <a:ext cx="7092280" cy="523220"/>
          </a:xfrm>
          <a:prstGeom prst="rect">
            <a:avLst/>
          </a:prstGeom>
          <a:noFill/>
        </p:spPr>
        <p:txBody>
          <a:bodyPr wrap="square" rtlCol="0">
            <a:spAutoFit/>
          </a:bodyPr>
          <a:lstStyle/>
          <a:p>
            <a:r>
              <a:rPr lang="es-CL" sz="1400" dirty="0" smtClean="0"/>
              <a:t>Se deberán llenar las casillas en blanco en caso de corresponder.</a:t>
            </a:r>
          </a:p>
          <a:p>
            <a:r>
              <a:rPr lang="es-CL" sz="1400" dirty="0" smtClean="0"/>
              <a:t>Las casillas que contengan un cero «0» contienen fórmulas y se completarán automáticamente</a:t>
            </a:r>
            <a:endParaRPr lang="es-CL" sz="1400" dirty="0"/>
          </a:p>
        </p:txBody>
      </p:sp>
      <p:sp useBgFill="1">
        <p:nvSpPr>
          <p:cNvPr id="9" name="8 Llamada con línea 2"/>
          <p:cNvSpPr/>
          <p:nvPr/>
        </p:nvSpPr>
        <p:spPr>
          <a:xfrm>
            <a:off x="3203848" y="4365104"/>
            <a:ext cx="2186930" cy="648072"/>
          </a:xfrm>
          <a:prstGeom prst="borderCallout2">
            <a:avLst>
              <a:gd name="adj1" fmla="val 12136"/>
              <a:gd name="adj2" fmla="val -1251"/>
              <a:gd name="adj3" fmla="val 18750"/>
              <a:gd name="adj4" fmla="val -16667"/>
              <a:gd name="adj5" fmla="val 80867"/>
              <a:gd name="adj6" fmla="val -46762"/>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Una vez se hayan ingresado los datos correspondientes en la casillas vacías, se procederá a guardar la nueva boleta presionando el botón «Guardar».</a:t>
            </a:r>
          </a:p>
        </p:txBody>
      </p:sp>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4" y="4585314"/>
            <a:ext cx="1476420" cy="1971138"/>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12" name="11 Llamada con línea 2"/>
          <p:cNvSpPr/>
          <p:nvPr/>
        </p:nvSpPr>
        <p:spPr>
          <a:xfrm flipH="1">
            <a:off x="1826822" y="5570882"/>
            <a:ext cx="3186100" cy="810445"/>
          </a:xfrm>
          <a:prstGeom prst="borderCallout2">
            <a:avLst>
              <a:gd name="adj1" fmla="val 12136"/>
              <a:gd name="adj2" fmla="val -1251"/>
              <a:gd name="adj3" fmla="val 18750"/>
              <a:gd name="adj4" fmla="val -16667"/>
              <a:gd name="adj5" fmla="val 83089"/>
              <a:gd name="adj6" fmla="val -62059"/>
            </a:avLst>
          </a:prstGeom>
          <a:ln w="381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L" sz="1000" b="1" dirty="0" smtClean="0">
                <a:solidFill>
                  <a:srgbClr val="285080"/>
                </a:solidFill>
              </a:rPr>
              <a:t>IMPORTANTE</a:t>
            </a:r>
            <a:r>
              <a:rPr lang="es-CL" sz="1000" dirty="0" smtClean="0">
                <a:solidFill>
                  <a:srgbClr val="285080"/>
                </a:solidFill>
              </a:rPr>
              <a:t>:</a:t>
            </a:r>
          </a:p>
          <a:p>
            <a:r>
              <a:rPr lang="es-CL" sz="900" dirty="0" smtClean="0">
                <a:solidFill>
                  <a:srgbClr val="285080"/>
                </a:solidFill>
              </a:rPr>
              <a:t>Una vez se haya guardado y/o editado el registro de una boleta, se deberá volver a revisar el registro de ésta y presionar guardar nuevamente. Esto para que se registre en el sistema los cálculos de las fórmulas anteriormente mencionadas.</a:t>
            </a:r>
          </a:p>
        </p:txBody>
      </p:sp>
      <p:sp>
        <p:nvSpPr>
          <p:cNvPr id="13" name="12 CuadroTexto">
            <a:hlinkClick r:id="rId4"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14" name="13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Boletas</a:t>
            </a:r>
            <a:endParaRPr lang="es-CL"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1042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Boletas</a:t>
            </a:r>
            <a:endParaRPr lang="es-CL" sz="3600" dirty="0">
              <a:effectLst>
                <a:outerShdw blurRad="38100" dist="38100" dir="2700000" algn="tl">
                  <a:srgbClr val="000000">
                    <a:alpha val="43137"/>
                  </a:srgbClr>
                </a:outerShdw>
              </a:effectLst>
            </a:endParaRP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060848"/>
            <a:ext cx="360045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1486891" y="1203200"/>
            <a:ext cx="7092280" cy="738664"/>
          </a:xfrm>
          <a:prstGeom prst="rect">
            <a:avLst/>
          </a:prstGeom>
          <a:noFill/>
        </p:spPr>
        <p:txBody>
          <a:bodyPr wrap="square" rtlCol="0">
            <a:spAutoFit/>
          </a:bodyPr>
          <a:lstStyle/>
          <a:p>
            <a:r>
              <a:rPr lang="es-CL" sz="1400" dirty="0" smtClean="0"/>
              <a:t>Dentro de la tabla de resultados deberán seleccionarse los valores de DMCS </a:t>
            </a:r>
            <a:r>
              <a:rPr lang="es-CL" sz="1400" dirty="0" err="1" smtClean="0"/>
              <a:t>Proctor</a:t>
            </a:r>
            <a:r>
              <a:rPr lang="es-CL" sz="1400" dirty="0" smtClean="0"/>
              <a:t>, Densidad Mínima y Máxima desde una lista desplegable que mostrará los datos ya registrados en los registro de salida a terreno.</a:t>
            </a:r>
            <a:endParaRPr lang="es-CL" sz="1400" dirty="0"/>
          </a:p>
        </p:txBody>
      </p:sp>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9036" y="2564904"/>
            <a:ext cx="3552825"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CuadroTexto">
            <a:hlinkClick r:id="rId4"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8" name="7 CuadroTexto"/>
          <p:cNvSpPr txBox="1"/>
          <p:nvPr/>
        </p:nvSpPr>
        <p:spPr>
          <a:xfrm>
            <a:off x="2123727" y="4221088"/>
            <a:ext cx="5976665" cy="738664"/>
          </a:xfrm>
          <a:prstGeom prst="rect">
            <a:avLst/>
          </a:prstGeom>
          <a:noFill/>
        </p:spPr>
        <p:txBody>
          <a:bodyPr wrap="square" rtlCol="0">
            <a:spAutoFit/>
          </a:bodyPr>
          <a:lstStyle/>
          <a:p>
            <a:r>
              <a:rPr lang="es-CL" sz="1400" dirty="0" smtClean="0"/>
              <a:t>Se debe tener cuidado de seleccionar el valor correcto correspondiente a cada casilla (DMCS </a:t>
            </a:r>
            <a:r>
              <a:rPr lang="es-CL" sz="1400" dirty="0" err="1" smtClean="0"/>
              <a:t>Proctor</a:t>
            </a:r>
            <a:r>
              <a:rPr lang="es-CL" sz="1400" dirty="0" smtClean="0"/>
              <a:t>, Densidad Mínima y Densidad Máxima), de lo contrario el sistema arrojará resultados erróneos al calcular los datos con las fórmulas.</a:t>
            </a:r>
            <a:endParaRPr lang="es-CL" sz="1400" dirty="0"/>
          </a:p>
        </p:txBody>
      </p:sp>
    </p:spTree>
    <p:extLst>
      <p:ext uri="{BB962C8B-B14F-4D97-AF65-F5344CB8AC3E}">
        <p14:creationId xmlns:p14="http://schemas.microsoft.com/office/powerpoint/2010/main" val="1612252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1367744"/>
            <a:ext cx="1562100" cy="40957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Boletas</a:t>
            </a:r>
            <a:endParaRPr lang="es-CL" sz="3600" dirty="0">
              <a:effectLst>
                <a:outerShdw blurRad="38100" dist="38100" dir="2700000" algn="tl">
                  <a:srgbClr val="000000">
                    <a:alpha val="43137"/>
                  </a:srgbClr>
                </a:outerShdw>
              </a:effectLst>
            </a:endParaRPr>
          </a:p>
        </p:txBody>
      </p:sp>
      <p:sp>
        <p:nvSpPr>
          <p:cNvPr id="8" name="7 CuadroTexto"/>
          <p:cNvSpPr txBox="1"/>
          <p:nvPr/>
        </p:nvSpPr>
        <p:spPr>
          <a:xfrm>
            <a:off x="1486891" y="1203200"/>
            <a:ext cx="4957317" cy="738664"/>
          </a:xfrm>
          <a:prstGeom prst="rect">
            <a:avLst/>
          </a:prstGeom>
          <a:noFill/>
        </p:spPr>
        <p:txBody>
          <a:bodyPr wrap="square" rtlCol="0">
            <a:spAutoFit/>
          </a:bodyPr>
          <a:lstStyle/>
          <a:p>
            <a:r>
              <a:rPr lang="es-CL" sz="1400" dirty="0" smtClean="0"/>
              <a:t>Una vez esté completo el registro de la boleta,  se procederá a revisar la «Vista </a:t>
            </a:r>
            <a:r>
              <a:rPr lang="es-CL" sz="1400" dirty="0"/>
              <a:t>P</a:t>
            </a:r>
            <a:r>
              <a:rPr lang="es-CL" sz="1400" dirty="0" smtClean="0"/>
              <a:t>revia del Informe» para corroborar de que no haya ningún error en los datos.</a:t>
            </a:r>
          </a:p>
        </p:txBody>
      </p:sp>
      <p:sp>
        <p:nvSpPr>
          <p:cNvPr id="9" name="8 CuadroTexto"/>
          <p:cNvSpPr txBox="1"/>
          <p:nvPr/>
        </p:nvSpPr>
        <p:spPr>
          <a:xfrm>
            <a:off x="1475656" y="2114272"/>
            <a:ext cx="4957317" cy="523220"/>
          </a:xfrm>
          <a:prstGeom prst="rect">
            <a:avLst/>
          </a:prstGeom>
          <a:noFill/>
        </p:spPr>
        <p:txBody>
          <a:bodyPr wrap="square" rtlCol="0">
            <a:spAutoFit/>
          </a:bodyPr>
          <a:lstStyle/>
          <a:p>
            <a:r>
              <a:rPr lang="es-CL" sz="1400" dirty="0" smtClean="0"/>
              <a:t>Las únicas modificaciones que se harán en esta sección serán en la parte de «Análisis de Suelo».</a:t>
            </a:r>
          </a:p>
        </p:txBody>
      </p:sp>
      <p:pic>
        <p:nvPicPr>
          <p:cNvPr id="1331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6891" y="3356992"/>
            <a:ext cx="7147120" cy="1264682"/>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11" name="10 Llamada con línea 2"/>
          <p:cNvSpPr/>
          <p:nvPr/>
        </p:nvSpPr>
        <p:spPr>
          <a:xfrm>
            <a:off x="2463602" y="2776447"/>
            <a:ext cx="2186930" cy="324036"/>
          </a:xfrm>
          <a:prstGeom prst="borderCallout2">
            <a:avLst>
              <a:gd name="adj1" fmla="val 12136"/>
              <a:gd name="adj2" fmla="val -1251"/>
              <a:gd name="adj3" fmla="val 55398"/>
              <a:gd name="adj4" fmla="val -9608"/>
              <a:gd name="adj5" fmla="val 311751"/>
              <a:gd name="adj6" fmla="val -13095"/>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 deberá ingresar la muestra y el Número de informe</a:t>
            </a:r>
          </a:p>
        </p:txBody>
      </p:sp>
      <p:sp useBgFill="1">
        <p:nvSpPr>
          <p:cNvPr id="12" name="11 Llamada con línea 2"/>
          <p:cNvSpPr/>
          <p:nvPr/>
        </p:nvSpPr>
        <p:spPr>
          <a:xfrm>
            <a:off x="3997929" y="5157192"/>
            <a:ext cx="2186930" cy="324036"/>
          </a:xfrm>
          <a:prstGeom prst="borderCallout2">
            <a:avLst>
              <a:gd name="adj1" fmla="val 12136"/>
              <a:gd name="adj2" fmla="val -1251"/>
              <a:gd name="adj3" fmla="val -32558"/>
              <a:gd name="adj4" fmla="val -17210"/>
              <a:gd name="adj5" fmla="val -193994"/>
              <a:gd name="adj6" fmla="val -32644"/>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 deberá elegir el tipo de ensayo realizado según corresponda</a:t>
            </a:r>
          </a:p>
        </p:txBody>
      </p:sp>
      <p:sp useBgFill="1">
        <p:nvSpPr>
          <p:cNvPr id="13" name="12 Llamada con línea 2"/>
          <p:cNvSpPr/>
          <p:nvPr/>
        </p:nvSpPr>
        <p:spPr>
          <a:xfrm>
            <a:off x="6876256" y="2375882"/>
            <a:ext cx="1757755" cy="981110"/>
          </a:xfrm>
          <a:prstGeom prst="borderCallout2">
            <a:avLst>
              <a:gd name="adj1" fmla="val 12136"/>
              <a:gd name="adj2" fmla="val -1251"/>
              <a:gd name="adj3" fmla="val 41459"/>
              <a:gd name="adj4" fmla="val -15459"/>
              <a:gd name="adj5" fmla="val 127804"/>
              <a:gd name="adj6" fmla="val -37690"/>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 seleccionará dos datos de DMCS </a:t>
            </a:r>
            <a:r>
              <a:rPr lang="es-CL" sz="900" dirty="0" err="1" smtClean="0">
                <a:solidFill>
                  <a:srgbClr val="285080"/>
                </a:solidFill>
              </a:rPr>
              <a:t>Proctor</a:t>
            </a:r>
            <a:r>
              <a:rPr lang="es-CL" sz="900" dirty="0" smtClean="0">
                <a:solidFill>
                  <a:srgbClr val="285080"/>
                </a:solidFill>
              </a:rPr>
              <a:t>, Densidad Mínima y Máxima de acuerdo a lo registrado anteriormente en la salida a terreno desde una lista desplegable</a:t>
            </a:r>
          </a:p>
        </p:txBody>
      </p:sp>
      <p:sp useBgFill="1">
        <p:nvSpPr>
          <p:cNvPr id="14" name="13 Llamada con línea 2"/>
          <p:cNvSpPr/>
          <p:nvPr/>
        </p:nvSpPr>
        <p:spPr>
          <a:xfrm>
            <a:off x="6184858" y="4816108"/>
            <a:ext cx="2449153" cy="341083"/>
          </a:xfrm>
          <a:prstGeom prst="borderCallout2">
            <a:avLst>
              <a:gd name="adj1" fmla="val 12136"/>
              <a:gd name="adj2" fmla="val -1251"/>
              <a:gd name="adj3" fmla="val -32558"/>
              <a:gd name="adj4" fmla="val -17210"/>
              <a:gd name="adj5" fmla="val -193994"/>
              <a:gd name="adj6" fmla="val -32644"/>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 deberá ingresar el porcentaje de humedad de acuerdo al tipo de ensayo que se realizó</a:t>
            </a:r>
          </a:p>
        </p:txBody>
      </p:sp>
    </p:spTree>
    <p:extLst>
      <p:ext uri="{BB962C8B-B14F-4D97-AF65-F5344CB8AC3E}">
        <p14:creationId xmlns:p14="http://schemas.microsoft.com/office/powerpoint/2010/main" val="12173646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Boletas</a:t>
            </a:r>
            <a:endParaRPr lang="es-CL" sz="3600" dirty="0">
              <a:effectLst>
                <a:outerShdw blurRad="38100" dist="38100" dir="2700000" algn="tl">
                  <a:srgbClr val="000000">
                    <a:alpha val="43137"/>
                  </a:srgbClr>
                </a:outerShdw>
              </a:effectLst>
            </a:endParaRPr>
          </a:p>
        </p:txBody>
      </p:sp>
      <p:sp>
        <p:nvSpPr>
          <p:cNvPr id="4" name="3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5" name="4 CuadroTexto"/>
          <p:cNvSpPr txBox="1"/>
          <p:nvPr/>
        </p:nvSpPr>
        <p:spPr>
          <a:xfrm>
            <a:off x="1486891" y="2276872"/>
            <a:ext cx="2509045" cy="2585323"/>
          </a:xfrm>
          <a:prstGeom prst="rect">
            <a:avLst/>
          </a:prstGeom>
          <a:noFill/>
        </p:spPr>
        <p:txBody>
          <a:bodyPr wrap="square" rtlCol="0">
            <a:spAutoFit/>
          </a:bodyPr>
          <a:lstStyle/>
          <a:p>
            <a:r>
              <a:rPr lang="es-CL" dirty="0" smtClean="0"/>
              <a:t>Luego de comprobar en la vista previa del informe que todos los datos fueron ingresados correctamente al sistema, se podrá visualizar el informe final en formato PDF en una ventana aparte. </a:t>
            </a:r>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7114" y="2278381"/>
            <a:ext cx="2227072" cy="2089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7" name="6 Llamada con línea 2"/>
          <p:cNvSpPr/>
          <p:nvPr/>
        </p:nvSpPr>
        <p:spPr>
          <a:xfrm>
            <a:off x="6223008" y="4009905"/>
            <a:ext cx="2449153" cy="341083"/>
          </a:xfrm>
          <a:prstGeom prst="borderCallout2">
            <a:avLst>
              <a:gd name="adj1" fmla="val 12136"/>
              <a:gd name="adj2" fmla="val -1251"/>
              <a:gd name="adj3" fmla="val -32558"/>
              <a:gd name="adj4" fmla="val -17210"/>
              <a:gd name="adj5" fmla="val -193994"/>
              <a:gd name="adj6" fmla="val -32644"/>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Este es el botón que genera el informe final</a:t>
            </a:r>
          </a:p>
        </p:txBody>
      </p:sp>
    </p:spTree>
    <p:extLst>
      <p:ext uri="{BB962C8B-B14F-4D97-AF65-F5344CB8AC3E}">
        <p14:creationId xmlns:p14="http://schemas.microsoft.com/office/powerpoint/2010/main" val="34139308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Boletas</a:t>
            </a:r>
            <a:endParaRPr lang="es-CL" sz="3600" dirty="0">
              <a:effectLst>
                <a:outerShdw blurRad="38100" dist="38100" dir="2700000" algn="tl">
                  <a:srgbClr val="000000">
                    <a:alpha val="43137"/>
                  </a:srgbClr>
                </a:outerShdw>
              </a:effectLst>
            </a:endParaRPr>
          </a:p>
        </p:txBody>
      </p:sp>
      <p:sp>
        <p:nvSpPr>
          <p:cNvPr id="4" name="3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5" name="4 CuadroTexto"/>
          <p:cNvSpPr txBox="1"/>
          <p:nvPr/>
        </p:nvSpPr>
        <p:spPr>
          <a:xfrm>
            <a:off x="1486891" y="1203200"/>
            <a:ext cx="4957317" cy="307777"/>
          </a:xfrm>
          <a:prstGeom prst="rect">
            <a:avLst/>
          </a:prstGeom>
          <a:noFill/>
        </p:spPr>
        <p:txBody>
          <a:bodyPr wrap="square" rtlCol="0">
            <a:spAutoFit/>
          </a:bodyPr>
          <a:lstStyle/>
          <a:p>
            <a:r>
              <a:rPr lang="es-CL" sz="1400" dirty="0" smtClean="0"/>
              <a:t>Este será el informe final…</a:t>
            </a:r>
          </a:p>
        </p:txBody>
      </p:sp>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1666750"/>
            <a:ext cx="3263627" cy="4608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61754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911333"/>
            <a:ext cx="7581354" cy="3614900"/>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Obras</a:t>
            </a:r>
            <a:endParaRPr lang="es-CL" sz="3600" dirty="0">
              <a:effectLst>
                <a:outerShdw blurRad="38100" dist="38100" dir="2700000" algn="tl">
                  <a:srgbClr val="000000">
                    <a:alpha val="43137"/>
                  </a:srgbClr>
                </a:outerShdw>
              </a:effectLst>
            </a:endParaRPr>
          </a:p>
        </p:txBody>
      </p:sp>
      <p:sp>
        <p:nvSpPr>
          <p:cNvPr id="4" name="3 CuadroTexto">
            <a:hlinkClick r:id="rId3"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5" name="4 CuadroTexto"/>
          <p:cNvSpPr txBox="1"/>
          <p:nvPr/>
        </p:nvSpPr>
        <p:spPr>
          <a:xfrm>
            <a:off x="1486891" y="1203200"/>
            <a:ext cx="7333581" cy="523220"/>
          </a:xfrm>
          <a:prstGeom prst="rect">
            <a:avLst/>
          </a:prstGeom>
          <a:noFill/>
        </p:spPr>
        <p:txBody>
          <a:bodyPr wrap="square" rtlCol="0">
            <a:spAutoFit/>
          </a:bodyPr>
          <a:lstStyle/>
          <a:p>
            <a:r>
              <a:rPr lang="es-CL" sz="1400" dirty="0" smtClean="0"/>
              <a:t>Este módulo, como su nombre lo indica es para llevar un registro de las obras que se manejan actualmente, ya sea en curso o terminadas.</a:t>
            </a:r>
          </a:p>
        </p:txBody>
      </p:sp>
      <p:sp useBgFill="1">
        <p:nvSpPr>
          <p:cNvPr id="7" name="6 Llamada con línea 2"/>
          <p:cNvSpPr/>
          <p:nvPr/>
        </p:nvSpPr>
        <p:spPr>
          <a:xfrm>
            <a:off x="5940152" y="2200860"/>
            <a:ext cx="2808312" cy="324036"/>
          </a:xfrm>
          <a:prstGeom prst="borderCallout2">
            <a:avLst>
              <a:gd name="adj1" fmla="val 12136"/>
              <a:gd name="adj2" fmla="val -1251"/>
              <a:gd name="adj3" fmla="val 48068"/>
              <a:gd name="adj4" fmla="val -12371"/>
              <a:gd name="adj5" fmla="val 242119"/>
              <a:gd name="adj6" fmla="val -30698"/>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Búsqueda avanzada para el registro de obras actuales, ya sea por Empresa o por Estado de la obra</a:t>
            </a:r>
          </a:p>
        </p:txBody>
      </p:sp>
      <p:sp useBgFill="1">
        <p:nvSpPr>
          <p:cNvPr id="10" name="9 Llamada con línea 2"/>
          <p:cNvSpPr/>
          <p:nvPr/>
        </p:nvSpPr>
        <p:spPr>
          <a:xfrm>
            <a:off x="3635896" y="4365104"/>
            <a:ext cx="1944216" cy="162018"/>
          </a:xfrm>
          <a:prstGeom prst="borderCallout2">
            <a:avLst>
              <a:gd name="adj1" fmla="val 12136"/>
              <a:gd name="adj2" fmla="val -1251"/>
              <a:gd name="adj3" fmla="val -47218"/>
              <a:gd name="adj4" fmla="val -13640"/>
              <a:gd name="adj5" fmla="val -161011"/>
              <a:gd name="adj6" fmla="val -27832"/>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Búsqueda de una obra específica</a:t>
            </a:r>
          </a:p>
        </p:txBody>
      </p:sp>
      <p:sp useBgFill="1">
        <p:nvSpPr>
          <p:cNvPr id="11" name="10 Llamada con línea 2"/>
          <p:cNvSpPr/>
          <p:nvPr/>
        </p:nvSpPr>
        <p:spPr>
          <a:xfrm>
            <a:off x="1889181" y="4672369"/>
            <a:ext cx="1944216" cy="162018"/>
          </a:xfrm>
          <a:prstGeom prst="borderCallout2">
            <a:avLst>
              <a:gd name="adj1" fmla="val 12136"/>
              <a:gd name="adj2" fmla="val -1251"/>
              <a:gd name="adj3" fmla="val 4090"/>
              <a:gd name="adj4" fmla="val -7532"/>
              <a:gd name="adj5" fmla="val -175670"/>
              <a:gd name="adj6" fmla="val -12562"/>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Agregar Nueva Obra</a:t>
            </a:r>
          </a:p>
        </p:txBody>
      </p:sp>
      <p:sp useBgFill="1">
        <p:nvSpPr>
          <p:cNvPr id="12" name="11 Llamada con línea 2"/>
          <p:cNvSpPr/>
          <p:nvPr/>
        </p:nvSpPr>
        <p:spPr>
          <a:xfrm>
            <a:off x="2843808" y="2252275"/>
            <a:ext cx="1944216" cy="306034"/>
          </a:xfrm>
          <a:prstGeom prst="borderCallout2">
            <a:avLst>
              <a:gd name="adj1" fmla="val 12136"/>
              <a:gd name="adj2" fmla="val -1251"/>
              <a:gd name="adj3" fmla="val 102393"/>
              <a:gd name="adj4" fmla="val -23413"/>
              <a:gd name="adj5" fmla="val 446054"/>
              <a:gd name="adj6" fmla="val -6509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Modificar los datos de registrados de cada obra</a:t>
            </a:r>
          </a:p>
        </p:txBody>
      </p:sp>
      <p:sp useBgFill="1">
        <p:nvSpPr>
          <p:cNvPr id="13" name="12 Llamada con línea 2"/>
          <p:cNvSpPr/>
          <p:nvPr/>
        </p:nvSpPr>
        <p:spPr>
          <a:xfrm>
            <a:off x="3635896" y="3920552"/>
            <a:ext cx="1944216" cy="306034"/>
          </a:xfrm>
          <a:prstGeom prst="borderCallout2">
            <a:avLst>
              <a:gd name="adj1" fmla="val 12136"/>
              <a:gd name="adj2" fmla="val -1251"/>
              <a:gd name="adj3" fmla="val -221"/>
              <a:gd name="adj4" fmla="val -44179"/>
              <a:gd name="adj5" fmla="val -91595"/>
              <a:gd name="adj6" fmla="val -85247"/>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Despliega una tabla con enlaces a las boletas asignadas a esa obra</a:t>
            </a:r>
          </a:p>
        </p:txBody>
      </p:sp>
      <p:sp useBgFill="1">
        <p:nvSpPr>
          <p:cNvPr id="15" name="14 Llamada con línea 2"/>
          <p:cNvSpPr/>
          <p:nvPr/>
        </p:nvSpPr>
        <p:spPr>
          <a:xfrm flipH="1">
            <a:off x="3609121" y="5526233"/>
            <a:ext cx="2100436" cy="195835"/>
          </a:xfrm>
          <a:prstGeom prst="borderCallout2">
            <a:avLst>
              <a:gd name="adj1" fmla="val 12136"/>
              <a:gd name="adj2" fmla="val -1251"/>
              <a:gd name="adj3" fmla="val -29761"/>
              <a:gd name="adj4" fmla="val -11579"/>
              <a:gd name="adj5" fmla="val -89842"/>
              <a:gd name="adj6" fmla="val -2182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Enlaces a boletas asignadas a cada obra</a:t>
            </a:r>
          </a:p>
        </p:txBody>
      </p:sp>
    </p:spTree>
    <p:extLst>
      <p:ext uri="{BB962C8B-B14F-4D97-AF65-F5344CB8AC3E}">
        <p14:creationId xmlns:p14="http://schemas.microsoft.com/office/powerpoint/2010/main" val="20213885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4" name="3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Obras</a:t>
            </a:r>
            <a:endParaRPr lang="es-CL" sz="3600" dirty="0">
              <a:effectLst>
                <a:outerShdw blurRad="38100" dist="38100" dir="2700000" algn="tl">
                  <a:srgbClr val="000000">
                    <a:alpha val="43137"/>
                  </a:srgbClr>
                </a:outerShdw>
              </a:effectLst>
            </a:endParaRPr>
          </a:p>
        </p:txBody>
      </p:sp>
      <p:pic>
        <p:nvPicPr>
          <p:cNvPr id="184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2132856"/>
            <a:ext cx="7342282" cy="2736304"/>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CuadroTexto"/>
          <p:cNvSpPr txBox="1"/>
          <p:nvPr/>
        </p:nvSpPr>
        <p:spPr>
          <a:xfrm>
            <a:off x="1486891" y="1203200"/>
            <a:ext cx="7333581" cy="738664"/>
          </a:xfrm>
          <a:prstGeom prst="rect">
            <a:avLst/>
          </a:prstGeom>
          <a:noFill/>
        </p:spPr>
        <p:txBody>
          <a:bodyPr wrap="square" rtlCol="0">
            <a:spAutoFit/>
          </a:bodyPr>
          <a:lstStyle/>
          <a:p>
            <a:r>
              <a:rPr lang="es-CL" sz="1400" dirty="0" smtClean="0"/>
              <a:t>Sub-Módulo de Registro Nueva Obra.</a:t>
            </a:r>
          </a:p>
          <a:p>
            <a:r>
              <a:rPr lang="es-CL" sz="1400" dirty="0" smtClean="0"/>
              <a:t>Se deben tener las mismas consideraciones al momento de llenar los campos que con los otros módulos.</a:t>
            </a:r>
          </a:p>
        </p:txBody>
      </p:sp>
      <p:sp useBgFill="1">
        <p:nvSpPr>
          <p:cNvPr id="7" name="6 Llamada con línea 2"/>
          <p:cNvSpPr/>
          <p:nvPr/>
        </p:nvSpPr>
        <p:spPr>
          <a:xfrm flipH="1">
            <a:off x="1907704" y="3861049"/>
            <a:ext cx="2100436" cy="504056"/>
          </a:xfrm>
          <a:prstGeom prst="borderCallout2">
            <a:avLst>
              <a:gd name="adj1" fmla="val 12136"/>
              <a:gd name="adj2" fmla="val -1251"/>
              <a:gd name="adj3" fmla="val 6623"/>
              <a:gd name="adj4" fmla="val -21190"/>
              <a:gd name="adj5" fmla="val 84701"/>
              <a:gd name="adj6" fmla="val -6592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Seleccionar una Empresa ya registrada en el sistema. En caso de no existir </a:t>
            </a:r>
            <a:r>
              <a:rPr lang="es-CL" sz="900" dirty="0" smtClean="0">
                <a:solidFill>
                  <a:srgbClr val="285080"/>
                </a:solidFill>
                <a:hlinkClick r:id="rId4" action="ppaction://hlinksldjump"/>
              </a:rPr>
              <a:t>Registrar un Nuevo Cliente</a:t>
            </a:r>
            <a:endParaRPr lang="es-CL" sz="900" dirty="0" smtClean="0">
              <a:solidFill>
                <a:srgbClr val="285080"/>
              </a:solidFill>
            </a:endParaRPr>
          </a:p>
        </p:txBody>
      </p:sp>
      <p:pic>
        <p:nvPicPr>
          <p:cNvPr id="1843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5613" y="5013176"/>
            <a:ext cx="3152775" cy="1066800"/>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9" name="8 Llamada con línea 2"/>
          <p:cNvSpPr/>
          <p:nvPr/>
        </p:nvSpPr>
        <p:spPr>
          <a:xfrm>
            <a:off x="5292080" y="5661248"/>
            <a:ext cx="2236068" cy="306034"/>
          </a:xfrm>
          <a:prstGeom prst="borderCallout2">
            <a:avLst>
              <a:gd name="adj1" fmla="val 12136"/>
              <a:gd name="adj2" fmla="val -1251"/>
              <a:gd name="adj3" fmla="val 7970"/>
              <a:gd name="adj4" fmla="val -29837"/>
              <a:gd name="adj5" fmla="val -59259"/>
              <a:gd name="adj6" fmla="val -6142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De preferencia elegir Estado «En Progreso» cuando se registre una nueva obra</a:t>
            </a:r>
          </a:p>
        </p:txBody>
      </p:sp>
    </p:spTree>
    <p:extLst>
      <p:ext uri="{BB962C8B-B14F-4D97-AF65-F5344CB8AC3E}">
        <p14:creationId xmlns:p14="http://schemas.microsoft.com/office/powerpoint/2010/main" val="1428701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Clientes</a:t>
            </a:r>
            <a:endParaRPr lang="es-CL" sz="3600" dirty="0">
              <a:effectLst>
                <a:outerShdw blurRad="38100" dist="38100" dir="2700000" algn="tl">
                  <a:srgbClr val="000000">
                    <a:alpha val="43137"/>
                  </a:srgbClr>
                </a:outerShdw>
              </a:effectLst>
            </a:endParaRPr>
          </a:p>
        </p:txBody>
      </p:sp>
      <p:sp>
        <p:nvSpPr>
          <p:cNvPr id="4" name="3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pic>
        <p:nvPicPr>
          <p:cNvPr id="194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628800"/>
            <a:ext cx="7528148" cy="3555170"/>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CuadroTexto"/>
          <p:cNvSpPr txBox="1"/>
          <p:nvPr/>
        </p:nvSpPr>
        <p:spPr>
          <a:xfrm>
            <a:off x="1331640" y="1203199"/>
            <a:ext cx="7333581" cy="307777"/>
          </a:xfrm>
          <a:prstGeom prst="rect">
            <a:avLst/>
          </a:prstGeom>
          <a:noFill/>
        </p:spPr>
        <p:txBody>
          <a:bodyPr wrap="square" rtlCol="0">
            <a:spAutoFit/>
          </a:bodyPr>
          <a:lstStyle/>
          <a:p>
            <a:r>
              <a:rPr lang="es-CL" sz="1400" dirty="0" smtClean="0"/>
              <a:t>En este módulo se llevará el registro de los clientes actuales y de las obras asociadas a cada cliente.</a:t>
            </a:r>
          </a:p>
        </p:txBody>
      </p:sp>
      <p:sp useBgFill="1">
        <p:nvSpPr>
          <p:cNvPr id="7" name="6 Llamada con línea 2"/>
          <p:cNvSpPr/>
          <p:nvPr/>
        </p:nvSpPr>
        <p:spPr>
          <a:xfrm>
            <a:off x="3851920" y="4365104"/>
            <a:ext cx="1944216" cy="162018"/>
          </a:xfrm>
          <a:prstGeom prst="borderCallout2">
            <a:avLst>
              <a:gd name="adj1" fmla="val 12136"/>
              <a:gd name="adj2" fmla="val -1251"/>
              <a:gd name="adj3" fmla="val 11419"/>
              <a:gd name="adj4" fmla="val -16694"/>
              <a:gd name="adj5" fmla="val 14900"/>
              <a:gd name="adj6" fmla="val -32718"/>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Búsqueda de un cliente en específico</a:t>
            </a:r>
          </a:p>
        </p:txBody>
      </p:sp>
      <p:sp useBgFill="1">
        <p:nvSpPr>
          <p:cNvPr id="9" name="8 Llamada con línea 2"/>
          <p:cNvSpPr/>
          <p:nvPr/>
        </p:nvSpPr>
        <p:spPr>
          <a:xfrm flipH="1">
            <a:off x="5009236" y="2416186"/>
            <a:ext cx="2100436" cy="288032"/>
          </a:xfrm>
          <a:prstGeom prst="borderCallout2">
            <a:avLst>
              <a:gd name="adj1" fmla="val 12136"/>
              <a:gd name="adj2" fmla="val -1251"/>
              <a:gd name="adj3" fmla="val 56097"/>
              <a:gd name="adj4" fmla="val -18929"/>
              <a:gd name="adj5" fmla="val 204265"/>
              <a:gd name="adj6" fmla="val -3652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Lista de obras asociadas a cada cliente</a:t>
            </a:r>
          </a:p>
        </p:txBody>
      </p:sp>
      <p:sp useBgFill="1">
        <p:nvSpPr>
          <p:cNvPr id="10" name="9 Llamada con línea 2"/>
          <p:cNvSpPr/>
          <p:nvPr/>
        </p:nvSpPr>
        <p:spPr>
          <a:xfrm>
            <a:off x="2627784" y="2560202"/>
            <a:ext cx="1944216" cy="318553"/>
          </a:xfrm>
          <a:prstGeom prst="borderCallout2">
            <a:avLst>
              <a:gd name="adj1" fmla="val 12136"/>
              <a:gd name="adj2" fmla="val -1251"/>
              <a:gd name="adj3" fmla="val 62096"/>
              <a:gd name="adj4" fmla="val -25856"/>
              <a:gd name="adj5" fmla="val 200102"/>
              <a:gd name="adj6" fmla="val -5715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Modificar los datos registrados de cada cliente</a:t>
            </a:r>
          </a:p>
        </p:txBody>
      </p:sp>
      <p:sp useBgFill="1">
        <p:nvSpPr>
          <p:cNvPr id="11" name="10 Llamada con línea 2"/>
          <p:cNvSpPr/>
          <p:nvPr/>
        </p:nvSpPr>
        <p:spPr>
          <a:xfrm>
            <a:off x="2822770" y="4679522"/>
            <a:ext cx="2613326" cy="162018"/>
          </a:xfrm>
          <a:prstGeom prst="borderCallout2">
            <a:avLst>
              <a:gd name="adj1" fmla="val 12136"/>
              <a:gd name="adj2" fmla="val -1251"/>
              <a:gd name="adj3" fmla="val 11419"/>
              <a:gd name="adj4" fmla="val -16694"/>
              <a:gd name="adj5" fmla="val 14900"/>
              <a:gd name="adj6" fmla="val -24539"/>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Ver todos los clientes registrados en el sistema</a:t>
            </a:r>
          </a:p>
        </p:txBody>
      </p:sp>
      <p:sp useBgFill="1">
        <p:nvSpPr>
          <p:cNvPr id="12" name="11 Llamada con línea 2"/>
          <p:cNvSpPr/>
          <p:nvPr/>
        </p:nvSpPr>
        <p:spPr>
          <a:xfrm>
            <a:off x="2051720" y="5301208"/>
            <a:ext cx="1944216" cy="162018"/>
          </a:xfrm>
          <a:prstGeom prst="borderCallout2">
            <a:avLst>
              <a:gd name="adj1" fmla="val 12136"/>
              <a:gd name="adj2" fmla="val -1251"/>
              <a:gd name="adj3" fmla="val -17899"/>
              <a:gd name="adj4" fmla="val -11197"/>
              <a:gd name="adj5" fmla="val -153681"/>
              <a:gd name="adj6" fmla="val -19892"/>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Agregar Nuevo Cliente</a:t>
            </a:r>
          </a:p>
        </p:txBody>
      </p:sp>
    </p:spTree>
    <p:extLst>
      <p:ext uri="{BB962C8B-B14F-4D97-AF65-F5344CB8AC3E}">
        <p14:creationId xmlns:p14="http://schemas.microsoft.com/office/powerpoint/2010/main" val="33163923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4" name="3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Clientes</a:t>
            </a:r>
            <a:endParaRPr lang="es-CL" sz="3600" dirty="0">
              <a:effectLst>
                <a:outerShdw blurRad="38100" dist="38100" dir="2700000" algn="tl">
                  <a:srgbClr val="000000">
                    <a:alpha val="43137"/>
                  </a:srgbClr>
                </a:outerShdw>
              </a:effectLst>
            </a:endParaRPr>
          </a:p>
        </p:txBody>
      </p:sp>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7567" y="2492896"/>
            <a:ext cx="7296718"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p:nvSpPr>
        <p:spPr>
          <a:xfrm>
            <a:off x="1486891" y="1203200"/>
            <a:ext cx="7333581" cy="738664"/>
          </a:xfrm>
          <a:prstGeom prst="rect">
            <a:avLst/>
          </a:prstGeom>
          <a:noFill/>
        </p:spPr>
        <p:txBody>
          <a:bodyPr wrap="square" rtlCol="0">
            <a:spAutoFit/>
          </a:bodyPr>
          <a:lstStyle/>
          <a:p>
            <a:r>
              <a:rPr lang="es-CL" sz="1400" dirty="0" smtClean="0"/>
              <a:t>Sub-Módulo de Registro Nuevo Cliente.</a:t>
            </a:r>
          </a:p>
          <a:p>
            <a:r>
              <a:rPr lang="es-CL" sz="1400" dirty="0" smtClean="0"/>
              <a:t>Se deben tener las mismas consideraciones al momento de llenar los campos que con los otros módulos.</a:t>
            </a:r>
          </a:p>
        </p:txBody>
      </p:sp>
      <p:sp useBgFill="1">
        <p:nvSpPr>
          <p:cNvPr id="9" name="8 Llamada con línea 2"/>
          <p:cNvSpPr/>
          <p:nvPr/>
        </p:nvSpPr>
        <p:spPr>
          <a:xfrm flipH="1">
            <a:off x="1979712" y="4337241"/>
            <a:ext cx="2100436" cy="288032"/>
          </a:xfrm>
          <a:prstGeom prst="borderCallout2">
            <a:avLst>
              <a:gd name="adj1" fmla="val 12136"/>
              <a:gd name="adj2" fmla="val -1251"/>
              <a:gd name="adj3" fmla="val -5747"/>
              <a:gd name="adj4" fmla="val -21191"/>
              <a:gd name="adj5" fmla="val -113200"/>
              <a:gd name="adj6" fmla="val -5122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Seleccionar comuna de la lista desplegable</a:t>
            </a:r>
          </a:p>
        </p:txBody>
      </p:sp>
    </p:spTree>
    <p:extLst>
      <p:ext uri="{BB962C8B-B14F-4D97-AF65-F5344CB8AC3E}">
        <p14:creationId xmlns:p14="http://schemas.microsoft.com/office/powerpoint/2010/main" val="4312629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5220072" y="1772816"/>
            <a:ext cx="3343238" cy="2031325"/>
          </a:xfrm>
          <a:prstGeom prst="rect">
            <a:avLst/>
          </a:prstGeom>
          <a:noFill/>
        </p:spPr>
        <p:txBody>
          <a:bodyPr wrap="square" rtlCol="0">
            <a:spAutoFit/>
          </a:bodyPr>
          <a:lstStyle/>
          <a:p>
            <a:r>
              <a:rPr lang="es-CL" dirty="0" smtClean="0"/>
              <a:t>Para ingresar al sistema utilizarán los mismos datos (usuario, clave) que para el actual sistema Intranet.</a:t>
            </a:r>
          </a:p>
          <a:p>
            <a:endParaRPr lang="es-CL" dirty="0"/>
          </a:p>
          <a:p>
            <a:r>
              <a:rPr lang="es-CL" dirty="0" smtClean="0"/>
              <a:t>La URL de acceso será </a:t>
            </a:r>
            <a:r>
              <a:rPr lang="es-CL" dirty="0" smtClean="0">
                <a:hlinkClick r:id="rId2"/>
              </a:rPr>
              <a:t>http://www.idiem.cl/intranetSlg/</a:t>
            </a:r>
            <a:endParaRPr lang="es-CL"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1412776"/>
            <a:ext cx="3143250" cy="364807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Rectángulo"/>
          <p:cNvSpPr/>
          <p:nvPr/>
        </p:nvSpPr>
        <p:spPr>
          <a:xfrm>
            <a:off x="1374583" y="164258"/>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Ingresando al Sistema</a:t>
            </a:r>
            <a:endParaRPr lang="es-CL"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628684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Técnicos</a:t>
            </a:r>
            <a:endParaRPr lang="es-CL" sz="3600" dirty="0">
              <a:effectLst>
                <a:outerShdw blurRad="38100" dist="38100" dir="2700000" algn="tl">
                  <a:srgbClr val="000000">
                    <a:alpha val="43137"/>
                  </a:srgbClr>
                </a:outerShdw>
              </a:effectLst>
            </a:endParaRPr>
          </a:p>
        </p:txBody>
      </p:sp>
      <p:sp>
        <p:nvSpPr>
          <p:cNvPr id="4" name="3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5" name="4 CuadroTexto"/>
          <p:cNvSpPr txBox="1"/>
          <p:nvPr/>
        </p:nvSpPr>
        <p:spPr>
          <a:xfrm>
            <a:off x="1486891" y="1203200"/>
            <a:ext cx="7333581" cy="1169551"/>
          </a:xfrm>
          <a:prstGeom prst="rect">
            <a:avLst/>
          </a:prstGeom>
          <a:noFill/>
        </p:spPr>
        <p:txBody>
          <a:bodyPr wrap="square" rtlCol="0">
            <a:spAutoFit/>
          </a:bodyPr>
          <a:lstStyle/>
          <a:p>
            <a:r>
              <a:rPr lang="es-CL" sz="1400" dirty="0" smtClean="0"/>
              <a:t>Este módulo, como su nombre lo indica es para llevar un registro de los técnicos que actualmente están activos.</a:t>
            </a:r>
          </a:p>
          <a:p>
            <a:r>
              <a:rPr lang="es-CL" sz="1400" dirty="0" smtClean="0"/>
              <a:t>Por el momento esté módulo está limitado sólo para ver el registro de los técnicos. En caso de ingresar un nuevo técnico, comunicarse con soporte técnico para la incorporación del nuevo personal, con los datos necesarios.</a:t>
            </a:r>
          </a:p>
        </p:txBody>
      </p:sp>
      <p:pic>
        <p:nvPicPr>
          <p:cNvPr id="2150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6263" y="2636912"/>
            <a:ext cx="5314950" cy="300037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7" name="6 Llamada con línea 2"/>
          <p:cNvSpPr/>
          <p:nvPr/>
        </p:nvSpPr>
        <p:spPr>
          <a:xfrm>
            <a:off x="5436096" y="4581128"/>
            <a:ext cx="1944216" cy="318553"/>
          </a:xfrm>
          <a:prstGeom prst="borderCallout2">
            <a:avLst>
              <a:gd name="adj1" fmla="val 12136"/>
              <a:gd name="adj2" fmla="val -1251"/>
              <a:gd name="adj3" fmla="val 147838"/>
              <a:gd name="adj4" fmla="val -24634"/>
              <a:gd name="adj5" fmla="val 278388"/>
              <a:gd name="adj6" fmla="val -55929"/>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Enlace para solicitar el registro de un nuevo técnico</a:t>
            </a:r>
          </a:p>
        </p:txBody>
      </p:sp>
    </p:spTree>
    <p:extLst>
      <p:ext uri="{BB962C8B-B14F-4D97-AF65-F5344CB8AC3E}">
        <p14:creationId xmlns:p14="http://schemas.microsoft.com/office/powerpoint/2010/main" val="10856038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Accesos Rápidos</a:t>
            </a:r>
            <a:endParaRPr lang="es-CL" sz="3600" dirty="0">
              <a:effectLst>
                <a:outerShdw blurRad="38100" dist="38100" dir="2700000" algn="tl">
                  <a:srgbClr val="000000">
                    <a:alpha val="43137"/>
                  </a:srgbClr>
                </a:outerShdw>
              </a:effectLst>
            </a:endParaRPr>
          </a:p>
        </p:txBody>
      </p:sp>
      <p:sp>
        <p:nvSpPr>
          <p:cNvPr id="4" name="3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5" name="4 CuadroTexto"/>
          <p:cNvSpPr txBox="1"/>
          <p:nvPr/>
        </p:nvSpPr>
        <p:spPr>
          <a:xfrm>
            <a:off x="1825613" y="1203200"/>
            <a:ext cx="6706827" cy="1384995"/>
          </a:xfrm>
          <a:prstGeom prst="rect">
            <a:avLst/>
          </a:prstGeom>
          <a:noFill/>
        </p:spPr>
        <p:txBody>
          <a:bodyPr wrap="square" rtlCol="0">
            <a:spAutoFit/>
          </a:bodyPr>
          <a:lstStyle/>
          <a:p>
            <a:r>
              <a:rPr lang="es-CL" sz="1400" dirty="0" smtClean="0"/>
              <a:t>En la parte inferior de todas las páginas del sistema de «Intranet SLG» se encuentran los mismos accesos rápidos que el sistema «Intranet de IDIEM» además de un nuevo acceso rápido a </a:t>
            </a:r>
            <a:r>
              <a:rPr lang="es-CL" sz="1400" dirty="0"/>
              <a:t>é</a:t>
            </a:r>
            <a:r>
              <a:rPr lang="es-CL" sz="1400" dirty="0" smtClean="0"/>
              <a:t>ste último.</a:t>
            </a:r>
          </a:p>
          <a:p>
            <a:r>
              <a:rPr lang="es-CL" sz="1400" dirty="0" smtClean="0"/>
              <a:t>Esto más que anda es pensando en la comodidad de navegación, ya que por el momento el sistema de Intranet SLG está operando de manera paralela al «Intranet IDIEM».</a:t>
            </a:r>
          </a:p>
          <a:p>
            <a:endParaRPr lang="es-CL" sz="1400" dirty="0" smtClean="0"/>
          </a:p>
        </p:txBody>
      </p:sp>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2708920"/>
            <a:ext cx="3838575" cy="151447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7" name="6 Llamada con línea 2"/>
          <p:cNvSpPr/>
          <p:nvPr/>
        </p:nvSpPr>
        <p:spPr>
          <a:xfrm>
            <a:off x="6034311" y="4740403"/>
            <a:ext cx="2394240" cy="318553"/>
          </a:xfrm>
          <a:prstGeom prst="borderCallout2">
            <a:avLst>
              <a:gd name="adj1" fmla="val 12136"/>
              <a:gd name="adj2" fmla="val -1251"/>
              <a:gd name="adj3" fmla="val -83292"/>
              <a:gd name="adj4" fmla="val -21162"/>
              <a:gd name="adj5" fmla="val -340443"/>
              <a:gd name="adj6" fmla="val -43529"/>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Enlace a dirección de «Intranet IDIEM»</a:t>
            </a:r>
          </a:p>
        </p:txBody>
      </p:sp>
    </p:spTree>
    <p:extLst>
      <p:ext uri="{BB962C8B-B14F-4D97-AF65-F5344CB8AC3E}">
        <p14:creationId xmlns:p14="http://schemas.microsoft.com/office/powerpoint/2010/main" val="12100130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Por último…</a:t>
            </a:r>
            <a:endParaRPr lang="es-CL" sz="3600" dirty="0">
              <a:effectLst>
                <a:outerShdw blurRad="38100" dist="38100" dir="2700000" algn="tl">
                  <a:srgbClr val="000000">
                    <a:alpha val="43137"/>
                  </a:srgbClr>
                </a:outerShdw>
              </a:effectLst>
            </a:endParaRPr>
          </a:p>
        </p:txBody>
      </p:sp>
      <p:sp>
        <p:nvSpPr>
          <p:cNvPr id="4" name="3 CuadroTexto">
            <a:hlinkClick r:id="rId2"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5" name="4 CuadroTexto"/>
          <p:cNvSpPr txBox="1"/>
          <p:nvPr/>
        </p:nvSpPr>
        <p:spPr>
          <a:xfrm>
            <a:off x="1547665" y="1203200"/>
            <a:ext cx="6984776" cy="523220"/>
          </a:xfrm>
          <a:prstGeom prst="rect">
            <a:avLst/>
          </a:prstGeom>
          <a:noFill/>
        </p:spPr>
        <p:txBody>
          <a:bodyPr wrap="square" rtlCol="0">
            <a:spAutoFit/>
          </a:bodyPr>
          <a:lstStyle/>
          <a:p>
            <a:r>
              <a:rPr lang="es-CL" sz="1400" dirty="0" smtClean="0"/>
              <a:t>En el Módulo de «Perfil» se publicarán futuras modificaciones que pueda llegar a sufrir el sistema de Intranet SLG.</a:t>
            </a:r>
          </a:p>
        </p:txBody>
      </p:sp>
      <p:pic>
        <p:nvPicPr>
          <p:cNvPr id="235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7164" y="1916829"/>
            <a:ext cx="3457575" cy="265747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Rectángulo"/>
          <p:cNvSpPr/>
          <p:nvPr/>
        </p:nvSpPr>
        <p:spPr>
          <a:xfrm>
            <a:off x="5508104" y="2660790"/>
            <a:ext cx="2164060" cy="1384995"/>
          </a:xfrm>
          <a:prstGeom prst="rect">
            <a:avLst/>
          </a:prstGeom>
        </p:spPr>
        <p:txBody>
          <a:bodyPr wrap="square">
            <a:spAutoFit/>
          </a:bodyPr>
          <a:lstStyle/>
          <a:p>
            <a:r>
              <a:rPr lang="es-CL" sz="1400" dirty="0" smtClean="0"/>
              <a:t>Se recomienda estar alerta a este módulo, puesto que al estar aún en un período de prueba, el sistema sufrirá de modificaciones constantemente.</a:t>
            </a:r>
          </a:p>
        </p:txBody>
      </p:sp>
      <p:sp>
        <p:nvSpPr>
          <p:cNvPr id="8" name="7 Rectángulo"/>
          <p:cNvSpPr/>
          <p:nvPr/>
        </p:nvSpPr>
        <p:spPr>
          <a:xfrm>
            <a:off x="2312664" y="5013176"/>
            <a:ext cx="4635600" cy="738664"/>
          </a:xfrm>
          <a:prstGeom prst="rect">
            <a:avLst/>
          </a:prstGeom>
        </p:spPr>
        <p:txBody>
          <a:bodyPr wrap="square">
            <a:spAutoFit/>
          </a:bodyPr>
          <a:lstStyle/>
          <a:p>
            <a:r>
              <a:rPr lang="es-CL" sz="1400" dirty="0" smtClean="0"/>
              <a:t>Para cualquier duda, consulta o inconveniente que encuentre sobre el nuevo sistema de Intranet SLG, comunicarse con </a:t>
            </a:r>
            <a:r>
              <a:rPr lang="es-CL" sz="1400" b="1" dirty="0" smtClean="0">
                <a:hlinkClick r:id="rId4"/>
              </a:rPr>
              <a:t>José Becerra Abarca (jose.becerra@idiem.cl)</a:t>
            </a:r>
            <a:endParaRPr lang="es-CL" sz="1400" dirty="0" smtClean="0"/>
          </a:p>
        </p:txBody>
      </p:sp>
    </p:spTree>
    <p:extLst>
      <p:ext uri="{BB962C8B-B14F-4D97-AF65-F5344CB8AC3E}">
        <p14:creationId xmlns:p14="http://schemas.microsoft.com/office/powerpoint/2010/main" val="3152297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374583" y="164258"/>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Desglosamiento por Módulos</a:t>
            </a:r>
            <a:endParaRPr lang="es-CL" sz="3600" dirty="0">
              <a:effectLst>
                <a:outerShdw blurRad="38100" dist="38100" dir="2700000" algn="tl">
                  <a:srgbClr val="000000">
                    <a:alpha val="43137"/>
                  </a:srgbClr>
                </a:outerShdw>
              </a:effectLst>
            </a:endParaRPr>
          </a:p>
        </p:txBody>
      </p:sp>
      <p:sp>
        <p:nvSpPr>
          <p:cNvPr id="7" name="6 CuadroTexto"/>
          <p:cNvSpPr txBox="1"/>
          <p:nvPr/>
        </p:nvSpPr>
        <p:spPr>
          <a:xfrm>
            <a:off x="2123728" y="1414517"/>
            <a:ext cx="4968552" cy="646331"/>
          </a:xfrm>
          <a:prstGeom prst="rect">
            <a:avLst/>
          </a:prstGeom>
          <a:noFill/>
        </p:spPr>
        <p:txBody>
          <a:bodyPr wrap="square" rtlCol="0">
            <a:spAutoFit/>
          </a:bodyPr>
          <a:lstStyle/>
          <a:p>
            <a:r>
              <a:rPr lang="es-CL" dirty="0" smtClean="0"/>
              <a:t>Actualmente el sistema cuanta con 6 Módulos y sus respectivos sub-módulos</a:t>
            </a:r>
            <a:endParaRPr lang="es-CL" dirty="0"/>
          </a:p>
        </p:txBody>
      </p:sp>
      <p:sp>
        <p:nvSpPr>
          <p:cNvPr id="9" name="8 CuadroTexto"/>
          <p:cNvSpPr txBox="1"/>
          <p:nvPr/>
        </p:nvSpPr>
        <p:spPr>
          <a:xfrm>
            <a:off x="2269925" y="4053781"/>
            <a:ext cx="4896544" cy="923330"/>
          </a:xfrm>
          <a:prstGeom prst="rect">
            <a:avLst/>
          </a:prstGeom>
          <a:noFill/>
        </p:spPr>
        <p:txBody>
          <a:bodyPr wrap="square" rtlCol="0">
            <a:spAutoFit/>
          </a:bodyPr>
          <a:lstStyle/>
          <a:p>
            <a:r>
              <a:rPr lang="es-CL" dirty="0" smtClean="0"/>
              <a:t>A continuación pasaremos a desglosar y explicar el funcionamiento de cada uno de ellos y del sistema en general</a:t>
            </a:r>
            <a:endParaRPr lang="es-CL" dirty="0"/>
          </a:p>
        </p:txBody>
      </p:sp>
      <p:pic>
        <p:nvPicPr>
          <p:cNvPr id="3074" name="Picture 2">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1420" y="2269742"/>
            <a:ext cx="2571078" cy="4309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0268" y="2653079"/>
            <a:ext cx="2088328" cy="395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a:hlinkClick r:id="rId6" action="ppaction://hlinksldjump"/>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2628" y="3030295"/>
            <a:ext cx="1771755" cy="362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9" name="Picture 7">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99917" y="2260330"/>
            <a:ext cx="1899578"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a:hlinkClick r:id="rId10" action="ppaction://hlinksldjump"/>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19758" y="2643823"/>
            <a:ext cx="1788447" cy="404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a:hlinkClick r:id="rId12" action="ppaction://hlinksldjump"/>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29650" y="2996302"/>
            <a:ext cx="1778555" cy="361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3906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71405"/>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A tener en cuenta…</a:t>
            </a:r>
            <a:endParaRPr lang="es-CL" sz="3600" dirty="0">
              <a:effectLst>
                <a:outerShdw blurRad="38100" dist="38100" dir="2700000" algn="tl">
                  <a:srgbClr val="000000">
                    <a:alpha val="43137"/>
                  </a:srgbClr>
                </a:outerShdw>
              </a:effectLst>
            </a:endParaRPr>
          </a:p>
        </p:txBody>
      </p:sp>
      <p:sp>
        <p:nvSpPr>
          <p:cNvPr id="4" name="3 CuadroTexto"/>
          <p:cNvSpPr txBox="1"/>
          <p:nvPr/>
        </p:nvSpPr>
        <p:spPr>
          <a:xfrm>
            <a:off x="1619672" y="1412775"/>
            <a:ext cx="6696744" cy="954107"/>
          </a:xfrm>
          <a:prstGeom prst="rect">
            <a:avLst/>
          </a:prstGeom>
          <a:noFill/>
        </p:spPr>
        <p:txBody>
          <a:bodyPr wrap="square" rtlCol="0">
            <a:spAutoFit/>
          </a:bodyPr>
          <a:lstStyle/>
          <a:p>
            <a:r>
              <a:rPr lang="es-CL" sz="1400" dirty="0" smtClean="0"/>
              <a:t>En todos los formularios de cada módulo debe tener cuidado de ingresar correctamente los datos (mayúsculas, acentos y gramática en general), puesto que serán estos mismos los que se insertarán en el informe final.</a:t>
            </a:r>
          </a:p>
          <a:p>
            <a:r>
              <a:rPr lang="es-CL" sz="1400" dirty="0" smtClean="0"/>
              <a:t>Ejemplo de un correcto llenado de formulario:</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2636912"/>
            <a:ext cx="5256584" cy="3194386"/>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CuadroTexto">
            <a:hlinkClick r:id="rId3"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Tree>
    <p:extLst>
      <p:ext uri="{BB962C8B-B14F-4D97-AF65-F5344CB8AC3E}">
        <p14:creationId xmlns:p14="http://schemas.microsoft.com/office/powerpoint/2010/main" val="26243393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3" y="1646802"/>
            <a:ext cx="6004579" cy="4284476"/>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13" name="12 Llamada con línea 2"/>
          <p:cNvSpPr/>
          <p:nvPr/>
        </p:nvSpPr>
        <p:spPr>
          <a:xfrm>
            <a:off x="6228184" y="2972978"/>
            <a:ext cx="2180456" cy="144016"/>
          </a:xfrm>
          <a:prstGeom prst="borderCallout2">
            <a:avLst>
              <a:gd name="adj1" fmla="val 12136"/>
              <a:gd name="adj2" fmla="val -1251"/>
              <a:gd name="adj3" fmla="val 18750"/>
              <a:gd name="adj4" fmla="val -16667"/>
              <a:gd name="adj5" fmla="val 112500"/>
              <a:gd name="adj6" fmla="val -46667"/>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Seleccionar Fecha de Salida a Terreno</a:t>
            </a:r>
          </a:p>
        </p:txBody>
      </p:sp>
      <p:sp useBgFill="1">
        <p:nvSpPr>
          <p:cNvPr id="14" name="13 Llamada con línea 2"/>
          <p:cNvSpPr/>
          <p:nvPr/>
        </p:nvSpPr>
        <p:spPr>
          <a:xfrm flipH="1">
            <a:off x="1769869" y="2780928"/>
            <a:ext cx="1340710" cy="433003"/>
          </a:xfrm>
          <a:prstGeom prst="borderCallout2">
            <a:avLst>
              <a:gd name="adj1" fmla="val 12136"/>
              <a:gd name="adj2" fmla="val -1251"/>
              <a:gd name="adj3" fmla="val 18750"/>
              <a:gd name="adj4" fmla="val -16667"/>
              <a:gd name="adj5" fmla="val 112471"/>
              <a:gd name="adj6" fmla="val -89862"/>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Seleccionar Técnico (debe seleccionar uno)</a:t>
            </a:r>
          </a:p>
        </p:txBody>
      </p:sp>
      <p:sp useBgFill="1">
        <p:nvSpPr>
          <p:cNvPr id="15" name="14 Llamada con línea 2"/>
          <p:cNvSpPr/>
          <p:nvPr/>
        </p:nvSpPr>
        <p:spPr>
          <a:xfrm flipH="1">
            <a:off x="1725613" y="3361754"/>
            <a:ext cx="1617385" cy="355278"/>
          </a:xfrm>
          <a:prstGeom prst="borderCallout2">
            <a:avLst>
              <a:gd name="adj1" fmla="val 12136"/>
              <a:gd name="adj2" fmla="val -1251"/>
              <a:gd name="adj3" fmla="val 18750"/>
              <a:gd name="adj4" fmla="val -16667"/>
              <a:gd name="adj5" fmla="val 19147"/>
              <a:gd name="adj6" fmla="val -52811"/>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Ingresar Horario en formato (</a:t>
            </a:r>
            <a:r>
              <a:rPr lang="es-CL" sz="900" dirty="0" err="1" smtClean="0">
                <a:solidFill>
                  <a:srgbClr val="285080"/>
                </a:solidFill>
              </a:rPr>
              <a:t>hhmm</a:t>
            </a:r>
            <a:r>
              <a:rPr lang="es-CL" sz="900" dirty="0" smtClean="0">
                <a:solidFill>
                  <a:srgbClr val="285080"/>
                </a:solidFill>
              </a:rPr>
              <a:t> a </a:t>
            </a:r>
            <a:r>
              <a:rPr lang="es-CL" sz="900" dirty="0" err="1" smtClean="0">
                <a:solidFill>
                  <a:srgbClr val="285080"/>
                </a:solidFill>
              </a:rPr>
              <a:t>hhmm</a:t>
            </a:r>
            <a:r>
              <a:rPr lang="es-CL" sz="900" dirty="0" smtClean="0">
                <a:solidFill>
                  <a:srgbClr val="285080"/>
                </a:solidFill>
              </a:rPr>
              <a:t>)</a:t>
            </a:r>
          </a:p>
        </p:txBody>
      </p:sp>
      <p:sp useBgFill="1">
        <p:nvSpPr>
          <p:cNvPr id="16" name="15 Llamada con línea 2"/>
          <p:cNvSpPr/>
          <p:nvPr/>
        </p:nvSpPr>
        <p:spPr>
          <a:xfrm>
            <a:off x="6536247" y="3545762"/>
            <a:ext cx="2532112" cy="288032"/>
          </a:xfrm>
          <a:prstGeom prst="borderCallout2">
            <a:avLst>
              <a:gd name="adj1" fmla="val 12136"/>
              <a:gd name="adj2" fmla="val -1251"/>
              <a:gd name="adj3" fmla="val 18750"/>
              <a:gd name="adj4" fmla="val -16667"/>
              <a:gd name="adj5" fmla="val 3371"/>
              <a:gd name="adj6" fmla="val -50598"/>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Elegir Empresa desde lista desplegable (en caso de no aparecer, </a:t>
            </a:r>
            <a:r>
              <a:rPr lang="es-CL" sz="900" dirty="0" smtClean="0">
                <a:solidFill>
                  <a:srgbClr val="285080"/>
                </a:solidFill>
                <a:hlinkClick r:id="rId3" action="ppaction://hlinksldjump"/>
              </a:rPr>
              <a:t>Registrar Nuevo Cliente</a:t>
            </a:r>
            <a:r>
              <a:rPr lang="es-CL" sz="900" dirty="0" smtClean="0">
                <a:solidFill>
                  <a:srgbClr val="285080"/>
                </a:solidFill>
              </a:rPr>
              <a:t>)</a:t>
            </a:r>
          </a:p>
        </p:txBody>
      </p:sp>
      <p:sp useBgFill="1">
        <p:nvSpPr>
          <p:cNvPr id="17" name="16 Llamada con línea 2"/>
          <p:cNvSpPr/>
          <p:nvPr/>
        </p:nvSpPr>
        <p:spPr>
          <a:xfrm flipH="1">
            <a:off x="1608774" y="3833794"/>
            <a:ext cx="1584176" cy="144016"/>
          </a:xfrm>
          <a:prstGeom prst="borderCallout2">
            <a:avLst>
              <a:gd name="adj1" fmla="val 12136"/>
              <a:gd name="adj2" fmla="val -1251"/>
              <a:gd name="adj3" fmla="val 18750"/>
              <a:gd name="adj4" fmla="val -16667"/>
              <a:gd name="adj5" fmla="val -99144"/>
              <a:gd name="adj6" fmla="val -61886"/>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Ingresar Contacto  de la Obra</a:t>
            </a:r>
          </a:p>
        </p:txBody>
      </p:sp>
      <p:sp useBgFill="1">
        <p:nvSpPr>
          <p:cNvPr id="18" name="17 Llamada con línea 2"/>
          <p:cNvSpPr/>
          <p:nvPr/>
        </p:nvSpPr>
        <p:spPr>
          <a:xfrm>
            <a:off x="6228183" y="4060835"/>
            <a:ext cx="2840175" cy="448285"/>
          </a:xfrm>
          <a:prstGeom prst="borderCallout2">
            <a:avLst>
              <a:gd name="adj1" fmla="val 12136"/>
              <a:gd name="adj2" fmla="val -1251"/>
              <a:gd name="adj3" fmla="val 18750"/>
              <a:gd name="adj4" fmla="val -16667"/>
              <a:gd name="adj5" fmla="val -44628"/>
              <a:gd name="adj6" fmla="val -50327"/>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Elegir Obra desde lista desplegable (en caso de no aparecer, </a:t>
            </a:r>
            <a:r>
              <a:rPr lang="es-CL" sz="900" dirty="0" smtClean="0">
                <a:solidFill>
                  <a:srgbClr val="285080"/>
                </a:solidFill>
                <a:hlinkClick r:id="rId4" action="ppaction://hlinksldjump"/>
              </a:rPr>
              <a:t>Registrar Nueva Obra</a:t>
            </a:r>
            <a:r>
              <a:rPr lang="es-CL" sz="900" dirty="0" smtClean="0">
                <a:solidFill>
                  <a:srgbClr val="285080"/>
                </a:solidFill>
              </a:rPr>
              <a:t>). Entre paréntesis aparecerá la empresa a la que está relacionada cada obra</a:t>
            </a:r>
          </a:p>
        </p:txBody>
      </p:sp>
      <p:sp useBgFill="1">
        <p:nvSpPr>
          <p:cNvPr id="19" name="18 Llamada con línea 2"/>
          <p:cNvSpPr/>
          <p:nvPr/>
        </p:nvSpPr>
        <p:spPr>
          <a:xfrm flipH="1">
            <a:off x="1428754" y="4156696"/>
            <a:ext cx="1944216" cy="288032"/>
          </a:xfrm>
          <a:prstGeom prst="borderCallout2">
            <a:avLst>
              <a:gd name="adj1" fmla="val 12136"/>
              <a:gd name="adj2" fmla="val -1251"/>
              <a:gd name="adj3" fmla="val 18750"/>
              <a:gd name="adj4" fmla="val -16667"/>
              <a:gd name="adj5" fmla="val -52847"/>
              <a:gd name="adj6" fmla="val -45920"/>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Elegir Estado de la salida (de preferencia elegir «Pendiente»)</a:t>
            </a:r>
          </a:p>
        </p:txBody>
      </p:sp>
      <p:sp useBgFill="1">
        <p:nvSpPr>
          <p:cNvPr id="20" name="19 Llamada con línea 2"/>
          <p:cNvSpPr/>
          <p:nvPr/>
        </p:nvSpPr>
        <p:spPr>
          <a:xfrm flipH="1">
            <a:off x="1295635" y="4634199"/>
            <a:ext cx="1944216" cy="288032"/>
          </a:xfrm>
          <a:prstGeom prst="borderCallout2">
            <a:avLst>
              <a:gd name="adj1" fmla="val 12136"/>
              <a:gd name="adj2" fmla="val -1251"/>
              <a:gd name="adj3" fmla="val 18750"/>
              <a:gd name="adj4" fmla="val -16667"/>
              <a:gd name="adj5" fmla="val -112372"/>
              <a:gd name="adj6" fmla="val -62087"/>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El ingreso de observaciones sólo en caso de ser necesario</a:t>
            </a:r>
          </a:p>
        </p:txBody>
      </p:sp>
      <p:sp useBgFill="1">
        <p:nvSpPr>
          <p:cNvPr id="21" name="20 Llamada con línea 2"/>
          <p:cNvSpPr/>
          <p:nvPr/>
        </p:nvSpPr>
        <p:spPr>
          <a:xfrm>
            <a:off x="6972994" y="4627137"/>
            <a:ext cx="1872208" cy="144016"/>
          </a:xfrm>
          <a:prstGeom prst="borderCallout2">
            <a:avLst>
              <a:gd name="adj1" fmla="val 12136"/>
              <a:gd name="adj2" fmla="val -1251"/>
              <a:gd name="adj3" fmla="val 18750"/>
              <a:gd name="adj4" fmla="val -16667"/>
              <a:gd name="adj5" fmla="val 370441"/>
              <a:gd name="adj6" fmla="val -44123"/>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hlinkClick r:id="rId5" action="ppaction://hlinksldjump"/>
              </a:rPr>
              <a:t>Agregar Muestreo o Densidad</a:t>
            </a:r>
            <a:endParaRPr lang="es-CL" sz="900" dirty="0" smtClean="0">
              <a:solidFill>
                <a:srgbClr val="285080"/>
              </a:solidFill>
            </a:endParaRPr>
          </a:p>
        </p:txBody>
      </p:sp>
      <p:sp>
        <p:nvSpPr>
          <p:cNvPr id="24" name="23 CuadroTexto">
            <a:hlinkClick r:id="rId6"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
        <p:nvSpPr>
          <p:cNvPr id="25" name="24 Rectángulo"/>
          <p:cNvSpPr/>
          <p:nvPr/>
        </p:nvSpPr>
        <p:spPr>
          <a:xfrm>
            <a:off x="1331640" y="171404"/>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Agregar Nueva Salida</a:t>
            </a:r>
            <a:endParaRPr lang="es-CL"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969177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71404"/>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Agregar Muestreo o Densidad</a:t>
            </a:r>
            <a:endParaRPr lang="es-CL" sz="3600" dirty="0">
              <a:effectLst>
                <a:outerShdw blurRad="38100" dist="38100" dir="2700000" algn="tl">
                  <a:srgbClr val="000000">
                    <a:alpha val="43137"/>
                  </a:srgbClr>
                </a:outerShdw>
              </a:effectLst>
            </a:endParaRPr>
          </a:p>
        </p:txBody>
      </p:sp>
      <p:sp>
        <p:nvSpPr>
          <p:cNvPr id="4" name="3 CuadroTexto"/>
          <p:cNvSpPr txBox="1"/>
          <p:nvPr/>
        </p:nvSpPr>
        <p:spPr>
          <a:xfrm>
            <a:off x="2267744" y="1556792"/>
            <a:ext cx="5328592" cy="523220"/>
          </a:xfrm>
          <a:prstGeom prst="rect">
            <a:avLst/>
          </a:prstGeom>
          <a:noFill/>
        </p:spPr>
        <p:txBody>
          <a:bodyPr wrap="square" rtlCol="0">
            <a:spAutoFit/>
          </a:bodyPr>
          <a:lstStyle/>
          <a:p>
            <a:r>
              <a:rPr lang="es-CL" sz="1400" dirty="0" smtClean="0"/>
              <a:t>Al seleccionar la opción de «Agregar Muestreo/Densidad» se abrirá una ventana emergente con la siguiente imagen: </a:t>
            </a:r>
            <a:endParaRPr lang="es-CL" sz="1400"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1880" y="2564904"/>
            <a:ext cx="3686175" cy="307657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3491880" y="5642252"/>
            <a:ext cx="4392488" cy="246221"/>
          </a:xfrm>
          <a:prstGeom prst="rect">
            <a:avLst/>
          </a:prstGeom>
          <a:noFill/>
        </p:spPr>
        <p:txBody>
          <a:bodyPr wrap="square" rtlCol="0">
            <a:spAutoFit/>
          </a:bodyPr>
          <a:lstStyle/>
          <a:p>
            <a:r>
              <a:rPr lang="es-CL" sz="1000" dirty="0" smtClean="0"/>
              <a:t>*Ejemplo de cómo se debe llenar este formulario</a:t>
            </a:r>
            <a:endParaRPr lang="es-CL" sz="1000" dirty="0"/>
          </a:p>
        </p:txBody>
      </p:sp>
      <p:sp useBgFill="1">
        <p:nvSpPr>
          <p:cNvPr id="8" name="7 Llamada con línea 2"/>
          <p:cNvSpPr/>
          <p:nvPr/>
        </p:nvSpPr>
        <p:spPr>
          <a:xfrm flipH="1">
            <a:off x="1823492" y="4941168"/>
            <a:ext cx="2100436" cy="618782"/>
          </a:xfrm>
          <a:prstGeom prst="borderCallout2">
            <a:avLst>
              <a:gd name="adj1" fmla="val 12136"/>
              <a:gd name="adj2" fmla="val -1251"/>
              <a:gd name="adj3" fmla="val 18750"/>
              <a:gd name="adj4" fmla="val -16667"/>
              <a:gd name="adj5" fmla="val 61756"/>
              <a:gd name="adj6" fmla="val -40478"/>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Al elegir «Guardar Registro» se actualizará automáticamente la página principal, mostrando el registro de la actividad</a:t>
            </a:r>
          </a:p>
        </p:txBody>
      </p:sp>
      <p:sp useBgFill="1">
        <p:nvSpPr>
          <p:cNvPr id="9" name="8 Llamada con línea 2"/>
          <p:cNvSpPr/>
          <p:nvPr/>
        </p:nvSpPr>
        <p:spPr>
          <a:xfrm>
            <a:off x="6588224" y="4005064"/>
            <a:ext cx="2160240" cy="668089"/>
          </a:xfrm>
          <a:prstGeom prst="borderCallout2">
            <a:avLst>
              <a:gd name="adj1" fmla="val 12136"/>
              <a:gd name="adj2" fmla="val -1251"/>
              <a:gd name="adj3" fmla="val 18750"/>
              <a:gd name="adj4" fmla="val -16667"/>
              <a:gd name="adj5" fmla="val 35779"/>
              <a:gd name="adj6" fmla="val -47834"/>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Atención en ingresar «</a:t>
            </a:r>
            <a:r>
              <a:rPr lang="es-CL" sz="900" dirty="0" err="1" smtClean="0">
                <a:solidFill>
                  <a:srgbClr val="285080"/>
                </a:solidFill>
              </a:rPr>
              <a:t>Proctor</a:t>
            </a:r>
            <a:r>
              <a:rPr lang="es-CL" sz="900" dirty="0" smtClean="0">
                <a:solidFill>
                  <a:srgbClr val="285080"/>
                </a:solidFill>
              </a:rPr>
              <a:t>», «Máximo» y «Mínimo» en [g/cm³] </a:t>
            </a:r>
          </a:p>
          <a:p>
            <a:pPr algn="ctr"/>
            <a:r>
              <a:rPr lang="es-CL" sz="900" dirty="0" smtClean="0">
                <a:solidFill>
                  <a:srgbClr val="285080"/>
                </a:solidFill>
              </a:rPr>
              <a:t>(se debe utilizar un punto [.] </a:t>
            </a:r>
          </a:p>
          <a:p>
            <a:pPr algn="ctr"/>
            <a:r>
              <a:rPr lang="es-CL" sz="900" dirty="0" smtClean="0">
                <a:solidFill>
                  <a:srgbClr val="285080"/>
                </a:solidFill>
              </a:rPr>
              <a:t>no una coma [,] )</a:t>
            </a:r>
          </a:p>
        </p:txBody>
      </p:sp>
      <p:sp>
        <p:nvSpPr>
          <p:cNvPr id="11" name="10 CuadroTexto">
            <a:hlinkClick r:id="rId3"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Tree>
    <p:extLst>
      <p:ext uri="{BB962C8B-B14F-4D97-AF65-F5344CB8AC3E}">
        <p14:creationId xmlns:p14="http://schemas.microsoft.com/office/powerpoint/2010/main" val="1864309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71405"/>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Agregar Muestreo o Densidad</a:t>
            </a:r>
            <a:endParaRPr lang="es-CL" sz="3600" dirty="0">
              <a:effectLst>
                <a:outerShdw blurRad="38100" dist="38100" dir="2700000" algn="tl">
                  <a:srgbClr val="000000">
                    <a:alpha val="43137"/>
                  </a:srgbClr>
                </a:outerShdw>
              </a:effectLst>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2204864"/>
            <a:ext cx="2562225" cy="65722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7699" y="3501008"/>
            <a:ext cx="5924550" cy="212407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CuadroTexto"/>
          <p:cNvSpPr txBox="1"/>
          <p:nvPr/>
        </p:nvSpPr>
        <p:spPr>
          <a:xfrm>
            <a:off x="2187699" y="1792679"/>
            <a:ext cx="4904581" cy="523220"/>
          </a:xfrm>
          <a:prstGeom prst="rect">
            <a:avLst/>
          </a:prstGeom>
          <a:noFill/>
        </p:spPr>
        <p:txBody>
          <a:bodyPr wrap="square" rtlCol="0">
            <a:spAutoFit/>
          </a:bodyPr>
          <a:lstStyle/>
          <a:p>
            <a:r>
              <a:rPr lang="es-CL" sz="1400" dirty="0" smtClean="0"/>
              <a:t>Al ver que se guardó la actividad correctamente  debe cerrar la ventana emergente</a:t>
            </a:r>
            <a:endParaRPr lang="es-CL" sz="1400" dirty="0"/>
          </a:p>
        </p:txBody>
      </p:sp>
      <p:sp>
        <p:nvSpPr>
          <p:cNvPr id="7" name="6 CuadroTexto"/>
          <p:cNvSpPr txBox="1"/>
          <p:nvPr/>
        </p:nvSpPr>
        <p:spPr>
          <a:xfrm>
            <a:off x="2195736" y="3121223"/>
            <a:ext cx="4904581" cy="307777"/>
          </a:xfrm>
          <a:prstGeom prst="rect">
            <a:avLst/>
          </a:prstGeom>
          <a:noFill/>
        </p:spPr>
        <p:txBody>
          <a:bodyPr wrap="square" rtlCol="0">
            <a:spAutoFit/>
          </a:bodyPr>
          <a:lstStyle/>
          <a:p>
            <a:r>
              <a:rPr lang="es-CL" sz="1400" dirty="0" smtClean="0"/>
              <a:t>En la página principal aparecerá la siguiente tabla:</a:t>
            </a:r>
            <a:endParaRPr lang="es-CL" sz="1400" dirty="0"/>
          </a:p>
        </p:txBody>
      </p:sp>
      <p:sp useBgFill="1">
        <p:nvSpPr>
          <p:cNvPr id="8" name="7 Llamada con línea 2"/>
          <p:cNvSpPr/>
          <p:nvPr/>
        </p:nvSpPr>
        <p:spPr>
          <a:xfrm>
            <a:off x="7740352" y="3320988"/>
            <a:ext cx="1224135" cy="360039"/>
          </a:xfrm>
          <a:prstGeom prst="borderCallout2">
            <a:avLst>
              <a:gd name="adj1" fmla="val 12136"/>
              <a:gd name="adj2" fmla="val -1251"/>
              <a:gd name="adj3" fmla="val 18750"/>
              <a:gd name="adj4" fmla="val -16667"/>
              <a:gd name="adj5" fmla="val 152183"/>
              <a:gd name="adj6" fmla="val -49390"/>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Seleccionar  Actividad que desea eliminar</a:t>
            </a:r>
          </a:p>
        </p:txBody>
      </p:sp>
      <p:sp useBgFill="1">
        <p:nvSpPr>
          <p:cNvPr id="9" name="8 Llamada con línea 2"/>
          <p:cNvSpPr/>
          <p:nvPr/>
        </p:nvSpPr>
        <p:spPr>
          <a:xfrm flipH="1">
            <a:off x="1835696" y="4491037"/>
            <a:ext cx="1944216" cy="144016"/>
          </a:xfrm>
          <a:prstGeom prst="borderCallout2">
            <a:avLst>
              <a:gd name="adj1" fmla="val 12136"/>
              <a:gd name="adj2" fmla="val -1251"/>
              <a:gd name="adj3" fmla="val 18750"/>
              <a:gd name="adj4" fmla="val -16667"/>
              <a:gd name="adj5" fmla="val -105757"/>
              <a:gd name="adj6" fmla="val -35536"/>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Eliminar Actividades seleccionadas</a:t>
            </a:r>
          </a:p>
        </p:txBody>
      </p:sp>
      <p:sp useBgFill="1">
        <p:nvSpPr>
          <p:cNvPr id="10" name="9 Llamada con línea 2"/>
          <p:cNvSpPr/>
          <p:nvPr/>
        </p:nvSpPr>
        <p:spPr>
          <a:xfrm>
            <a:off x="6372200" y="4563045"/>
            <a:ext cx="1656184" cy="576064"/>
          </a:xfrm>
          <a:prstGeom prst="borderCallout2">
            <a:avLst>
              <a:gd name="adj1" fmla="val 12136"/>
              <a:gd name="adj2" fmla="val -1251"/>
              <a:gd name="adj3" fmla="val 18750"/>
              <a:gd name="adj4" fmla="val -16667"/>
              <a:gd name="adj5" fmla="val 152183"/>
              <a:gd name="adj6" fmla="val -49390"/>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Una vez se hayan todos los datos del formulario correctamente, pulsar «Guardar Registro»</a:t>
            </a:r>
          </a:p>
        </p:txBody>
      </p:sp>
      <p:sp>
        <p:nvSpPr>
          <p:cNvPr id="11" name="10 CuadroTexto">
            <a:hlinkClick r:id="rId4" action="ppaction://hlinksldjump"/>
          </p:cNvPr>
          <p:cNvSpPr txBox="1"/>
          <p:nvPr/>
        </p:nvSpPr>
        <p:spPr>
          <a:xfrm>
            <a:off x="6444209" y="5949280"/>
            <a:ext cx="2448272" cy="246221"/>
          </a:xfrm>
          <a:prstGeom prst="rect">
            <a:avLst/>
          </a:prstGeom>
          <a:noFill/>
        </p:spPr>
        <p:txBody>
          <a:bodyPr wrap="square" rtlCol="0">
            <a:spAutoFit/>
          </a:bodyPr>
          <a:lstStyle/>
          <a:p>
            <a:r>
              <a:rPr lang="es-CL" sz="1000" b="1" u="sng" dirty="0" smtClean="0">
                <a:solidFill>
                  <a:srgbClr val="285080"/>
                </a:solidFill>
              </a:rPr>
              <a:t>Volver a «Agregar Nueva Actividad»</a:t>
            </a:r>
            <a:endParaRPr lang="es-CL" sz="1000" b="1" u="sng" dirty="0">
              <a:solidFill>
                <a:srgbClr val="285080"/>
              </a:solidFill>
            </a:endParaRPr>
          </a:p>
        </p:txBody>
      </p:sp>
      <p:sp>
        <p:nvSpPr>
          <p:cNvPr id="15" name="14 CuadroTexto">
            <a:hlinkClick r:id="rId5"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Tree>
    <p:extLst>
      <p:ext uri="{BB962C8B-B14F-4D97-AF65-F5344CB8AC3E}">
        <p14:creationId xmlns:p14="http://schemas.microsoft.com/office/powerpoint/2010/main" val="323768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420888"/>
            <a:ext cx="7092280" cy="2304256"/>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1363824" y="182137"/>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Tabla de Salidas a Terreno</a:t>
            </a:r>
            <a:endParaRPr lang="es-CL" sz="3600" dirty="0">
              <a:effectLst>
                <a:outerShdw blurRad="38100" dist="38100" dir="2700000" algn="tl">
                  <a:srgbClr val="000000">
                    <a:alpha val="43137"/>
                  </a:srgbClr>
                </a:outerShdw>
              </a:effectLst>
            </a:endParaRPr>
          </a:p>
        </p:txBody>
      </p:sp>
      <p:sp>
        <p:nvSpPr>
          <p:cNvPr id="3" name="2 CuadroTexto"/>
          <p:cNvSpPr txBox="1"/>
          <p:nvPr/>
        </p:nvSpPr>
        <p:spPr>
          <a:xfrm>
            <a:off x="1619672" y="1340768"/>
            <a:ext cx="7092280" cy="738664"/>
          </a:xfrm>
          <a:prstGeom prst="rect">
            <a:avLst/>
          </a:prstGeom>
          <a:noFill/>
        </p:spPr>
        <p:txBody>
          <a:bodyPr wrap="square" rtlCol="0">
            <a:spAutoFit/>
          </a:bodyPr>
          <a:lstStyle/>
          <a:p>
            <a:r>
              <a:rPr lang="es-CL" sz="1400" dirty="0" smtClean="0"/>
              <a:t>Esta tabla muestra el registro total de las salidas a terreno registradas en el sistema, con opciones de búsqueda avanzada de registro de salidas y la posibilidad de generar un </a:t>
            </a:r>
            <a:r>
              <a:rPr lang="es-CL" sz="1400" dirty="0"/>
              <a:t>E</a:t>
            </a:r>
            <a:r>
              <a:rPr lang="es-CL" sz="1400" dirty="0" smtClean="0"/>
              <a:t>xcel con las salidas mostradas en pantalla.</a:t>
            </a:r>
            <a:endParaRPr lang="es-CL" sz="1400" dirty="0"/>
          </a:p>
        </p:txBody>
      </p:sp>
      <p:sp useBgFill="1">
        <p:nvSpPr>
          <p:cNvPr id="6" name="5 Llamada con línea 2"/>
          <p:cNvSpPr/>
          <p:nvPr/>
        </p:nvSpPr>
        <p:spPr>
          <a:xfrm>
            <a:off x="6516216" y="2708920"/>
            <a:ext cx="2088232" cy="504056"/>
          </a:xfrm>
          <a:prstGeom prst="borderCallout2">
            <a:avLst>
              <a:gd name="adj1" fmla="val 12136"/>
              <a:gd name="adj2" fmla="val -1251"/>
              <a:gd name="adj3" fmla="val 18750"/>
              <a:gd name="adj4" fmla="val -16667"/>
              <a:gd name="adj5" fmla="val 134042"/>
              <a:gd name="adj6" fmla="val -50495"/>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Opciones de Búsqueda Avanzada que actualiza la lista de salidas mostradas en pantalla</a:t>
            </a:r>
          </a:p>
        </p:txBody>
      </p:sp>
      <p:sp useBgFill="1">
        <p:nvSpPr>
          <p:cNvPr id="7" name="6 Llamada con línea 2"/>
          <p:cNvSpPr/>
          <p:nvPr/>
        </p:nvSpPr>
        <p:spPr>
          <a:xfrm>
            <a:off x="3462840" y="4750831"/>
            <a:ext cx="1998476" cy="360040"/>
          </a:xfrm>
          <a:prstGeom prst="borderCallout2">
            <a:avLst>
              <a:gd name="adj1" fmla="val 12136"/>
              <a:gd name="adj2" fmla="val -1251"/>
              <a:gd name="adj3" fmla="val 18750"/>
              <a:gd name="adj4" fmla="val -16667"/>
              <a:gd name="adj5" fmla="val -80247"/>
              <a:gd name="adj6" fmla="val -62887"/>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Elimina completamente el registro de una salida a terreno.</a:t>
            </a:r>
          </a:p>
        </p:txBody>
      </p:sp>
      <p:sp useBgFill="1">
        <p:nvSpPr>
          <p:cNvPr id="8" name="7 Llamada con línea 2"/>
          <p:cNvSpPr/>
          <p:nvPr/>
        </p:nvSpPr>
        <p:spPr>
          <a:xfrm>
            <a:off x="2493851" y="5229200"/>
            <a:ext cx="2367390" cy="574948"/>
          </a:xfrm>
          <a:prstGeom prst="borderCallout2">
            <a:avLst>
              <a:gd name="adj1" fmla="val 12136"/>
              <a:gd name="adj2" fmla="val -1251"/>
              <a:gd name="adj3" fmla="val 18750"/>
              <a:gd name="adj4" fmla="val -16667"/>
              <a:gd name="adj5" fmla="val -127392"/>
              <a:gd name="adj6" fmla="val -28435"/>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Opción que permite editar un registro en particular (utilizar esta opción para completar datos de un registro luego de que un técnico vuelva de la inspección de suelo.</a:t>
            </a:r>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3266" y="4876775"/>
            <a:ext cx="7429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10" name="9 Llamada con línea 2"/>
          <p:cNvSpPr/>
          <p:nvPr/>
        </p:nvSpPr>
        <p:spPr>
          <a:xfrm>
            <a:off x="6599160" y="5575666"/>
            <a:ext cx="1998476" cy="456964"/>
          </a:xfrm>
          <a:prstGeom prst="borderCallout2">
            <a:avLst>
              <a:gd name="adj1" fmla="val 12136"/>
              <a:gd name="adj2" fmla="val -1251"/>
              <a:gd name="adj3" fmla="val 18750"/>
              <a:gd name="adj4" fmla="val -8565"/>
              <a:gd name="adj5" fmla="val -32305"/>
              <a:gd name="adj6" fmla="val -17609"/>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Pulsar este ícono para generar un </a:t>
            </a:r>
            <a:r>
              <a:rPr lang="es-CL" sz="900" dirty="0">
                <a:solidFill>
                  <a:srgbClr val="285080"/>
                </a:solidFill>
              </a:rPr>
              <a:t>E</a:t>
            </a:r>
            <a:r>
              <a:rPr lang="es-CL" sz="900" dirty="0" smtClean="0">
                <a:solidFill>
                  <a:srgbClr val="285080"/>
                </a:solidFill>
              </a:rPr>
              <a:t>xcel con la programación de las salidas en pantalla</a:t>
            </a:r>
          </a:p>
        </p:txBody>
      </p:sp>
      <p:sp>
        <p:nvSpPr>
          <p:cNvPr id="5" name="4 CuadroTexto"/>
          <p:cNvSpPr txBox="1"/>
          <p:nvPr/>
        </p:nvSpPr>
        <p:spPr>
          <a:xfrm>
            <a:off x="6768752" y="4876775"/>
            <a:ext cx="1835696" cy="553998"/>
          </a:xfrm>
          <a:prstGeom prst="rect">
            <a:avLst/>
          </a:prstGeom>
          <a:noFill/>
        </p:spPr>
        <p:txBody>
          <a:bodyPr wrap="square" rtlCol="0">
            <a:spAutoFit/>
          </a:bodyPr>
          <a:lstStyle/>
          <a:p>
            <a:r>
              <a:rPr lang="es-CL" sz="1000" dirty="0" smtClean="0"/>
              <a:t>Por lo general se utilizará para general programaciones diarias de cada técnico en particular</a:t>
            </a:r>
            <a:endParaRPr lang="es-CL" sz="1000" dirty="0"/>
          </a:p>
        </p:txBody>
      </p:sp>
      <p:sp>
        <p:nvSpPr>
          <p:cNvPr id="13" name="12 CuadroTexto">
            <a:hlinkClick r:id="rId4"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Tree>
    <p:extLst>
      <p:ext uri="{BB962C8B-B14F-4D97-AF65-F5344CB8AC3E}">
        <p14:creationId xmlns:p14="http://schemas.microsoft.com/office/powerpoint/2010/main" val="3276869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331640" y="194011"/>
            <a:ext cx="6196508" cy="646331"/>
          </a:xfrm>
          <a:prstGeom prst="rect">
            <a:avLst/>
          </a:prstGeom>
        </p:spPr>
        <p:txBody>
          <a:bodyPr wrap="square">
            <a:spAutoFit/>
          </a:bodyPr>
          <a:lstStyle/>
          <a:p>
            <a:r>
              <a:rPr lang="es-CL" sz="3600" dirty="0" smtClean="0">
                <a:effectLst>
                  <a:outerShdw blurRad="38100" dist="38100" dir="2700000" algn="tl">
                    <a:srgbClr val="000000">
                      <a:alpha val="43137"/>
                    </a:srgbClr>
                  </a:outerShdw>
                </a:effectLst>
              </a:rPr>
              <a:t>Registro de Boletas</a:t>
            </a:r>
            <a:endParaRPr lang="es-CL" sz="3600" dirty="0">
              <a:effectLst>
                <a:outerShdw blurRad="38100" dist="38100" dir="2700000" algn="tl">
                  <a:srgbClr val="000000">
                    <a:alpha val="43137"/>
                  </a:srgbClr>
                </a:outerShdw>
              </a:effectLst>
            </a:endParaRPr>
          </a:p>
        </p:txBody>
      </p:sp>
      <p:sp>
        <p:nvSpPr>
          <p:cNvPr id="5" name="4 CuadroTexto"/>
          <p:cNvSpPr txBox="1"/>
          <p:nvPr/>
        </p:nvSpPr>
        <p:spPr>
          <a:xfrm>
            <a:off x="2339752" y="1624587"/>
            <a:ext cx="3528392" cy="954107"/>
          </a:xfrm>
          <a:prstGeom prst="rect">
            <a:avLst/>
          </a:prstGeom>
          <a:noFill/>
        </p:spPr>
        <p:txBody>
          <a:bodyPr wrap="square" rtlCol="0">
            <a:spAutoFit/>
          </a:bodyPr>
          <a:lstStyle/>
          <a:p>
            <a:r>
              <a:rPr lang="es-CL" sz="1400" dirty="0" smtClean="0"/>
              <a:t>Una vez se ingresen los datos faltantes en un registro de salida (editar registro), luego de la vuelta del técnico, se deberá marcar el registro como «Pendiente».</a:t>
            </a:r>
            <a:endParaRPr lang="es-CL" sz="1400" dirty="0"/>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6915" y="1603672"/>
            <a:ext cx="1524000" cy="962025"/>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CuadroTexto"/>
          <p:cNvSpPr txBox="1"/>
          <p:nvPr/>
        </p:nvSpPr>
        <p:spPr>
          <a:xfrm>
            <a:off x="5509778" y="3080517"/>
            <a:ext cx="3022426" cy="2462213"/>
          </a:xfrm>
          <a:prstGeom prst="rect">
            <a:avLst/>
          </a:prstGeom>
          <a:noFill/>
        </p:spPr>
        <p:txBody>
          <a:bodyPr wrap="square" rtlCol="0">
            <a:spAutoFit/>
          </a:bodyPr>
          <a:lstStyle/>
          <a:p>
            <a:r>
              <a:rPr lang="es-CL" sz="1400" dirty="0" smtClean="0"/>
              <a:t>El paso siguiente será registrar los datos que el técnico ingresó en la boleta.</a:t>
            </a:r>
          </a:p>
          <a:p>
            <a:r>
              <a:rPr lang="es-CL" sz="1400" dirty="0" smtClean="0"/>
              <a:t>Al pulsar en el Número de Boleta Se desplegará un formulario similar al diseño de la boleta en cuestión donde, utilizando la misma metodología indicada anteriormente, se llenarán los datos necesarios teniendo en cuenta que estos mismos son los que se incluirán en el informe final.</a:t>
            </a:r>
            <a:endParaRPr lang="es-CL" sz="1400" dirty="0"/>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3670" y="3235471"/>
            <a:ext cx="2736304" cy="1719962"/>
          </a:xfrm>
          <a:prstGeom prst="rect">
            <a:avLst/>
          </a:prstGeom>
          <a:noFill/>
          <a:ln w="9525">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useBgFill="1">
        <p:nvSpPr>
          <p:cNvPr id="11" name="10 Llamada con línea 2"/>
          <p:cNvSpPr/>
          <p:nvPr/>
        </p:nvSpPr>
        <p:spPr>
          <a:xfrm>
            <a:off x="3347864" y="5542730"/>
            <a:ext cx="1998476" cy="622573"/>
          </a:xfrm>
          <a:prstGeom prst="borderCallout2">
            <a:avLst>
              <a:gd name="adj1" fmla="val 12136"/>
              <a:gd name="adj2" fmla="val -1251"/>
              <a:gd name="adj3" fmla="val 18750"/>
              <a:gd name="adj4" fmla="val -16667"/>
              <a:gd name="adj5" fmla="val -125605"/>
              <a:gd name="adj6" fmla="val -26664"/>
            </a:avLst>
          </a:prstGeom>
          <a:ln w="12700" cap="sq">
            <a:solidFill>
              <a:srgbClr val="285080"/>
            </a:solidFill>
            <a:round/>
          </a:ln>
          <a:effectLst>
            <a:outerShdw blurRad="50800" dist="38100" dir="8100000" algn="tr" rotWithShape="0">
              <a:prstClr val="black">
                <a:alpha val="40000"/>
              </a:prstClr>
            </a:outerShdw>
          </a:effectLst>
          <a:scene3d>
            <a:camera prst="orthographicFront">
              <a:rot lat="0" lon="0" rev="0"/>
            </a:camera>
            <a:lightRig rig="balanced" dir="t"/>
          </a:scene3d>
          <a:sp3d prstMaterial="meta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900" dirty="0" smtClean="0">
                <a:solidFill>
                  <a:srgbClr val="285080"/>
                </a:solidFill>
              </a:rPr>
              <a:t>Número de Boleta que redirige a la página de Registro de Boletas para la incorporación de esta nueva boleta al registro.</a:t>
            </a:r>
          </a:p>
        </p:txBody>
      </p:sp>
      <p:sp>
        <p:nvSpPr>
          <p:cNvPr id="12" name="11 CuadroTexto">
            <a:hlinkClick r:id="rId4" action="ppaction://hlinksldjump"/>
          </p:cNvPr>
          <p:cNvSpPr txBox="1"/>
          <p:nvPr/>
        </p:nvSpPr>
        <p:spPr>
          <a:xfrm>
            <a:off x="1187624" y="6491597"/>
            <a:ext cx="1275978" cy="246221"/>
          </a:xfrm>
          <a:prstGeom prst="rect">
            <a:avLst/>
          </a:prstGeom>
          <a:noFill/>
        </p:spPr>
        <p:txBody>
          <a:bodyPr wrap="square" rtlCol="0">
            <a:spAutoFit/>
          </a:bodyPr>
          <a:lstStyle/>
          <a:p>
            <a:r>
              <a:rPr lang="es-CL" sz="1000" b="1" u="sng" dirty="0" smtClean="0">
                <a:solidFill>
                  <a:srgbClr val="285080"/>
                </a:solidFill>
              </a:rPr>
              <a:t>Volver a «Módulos»</a:t>
            </a:r>
            <a:endParaRPr lang="es-CL" sz="1000" b="1" u="sng" dirty="0">
              <a:solidFill>
                <a:srgbClr val="285080"/>
              </a:solidFill>
            </a:endParaRPr>
          </a:p>
        </p:txBody>
      </p:sp>
    </p:spTree>
    <p:extLst>
      <p:ext uri="{BB962C8B-B14F-4D97-AF65-F5344CB8AC3E}">
        <p14:creationId xmlns:p14="http://schemas.microsoft.com/office/powerpoint/2010/main" val="991273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7104</TotalTime>
  <Words>1618</Words>
  <Application>Microsoft Office PowerPoint</Application>
  <PresentationFormat>Presentación en pantalla (4:3)</PresentationFormat>
  <Paragraphs>131</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jose.becerra</dc:creator>
  <cp:lastModifiedBy>jose.becerra</cp:lastModifiedBy>
  <cp:revision>37</cp:revision>
  <dcterms:created xsi:type="dcterms:W3CDTF">2013-05-17T21:13:07Z</dcterms:created>
  <dcterms:modified xsi:type="dcterms:W3CDTF">2013-05-22T21:27:48Z</dcterms:modified>
</cp:coreProperties>
</file>